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E8F_488BAA99.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56" r:id="rId2"/>
    <p:sldId id="276" r:id="rId3"/>
    <p:sldId id="277" r:id="rId4"/>
    <p:sldId id="3673" r:id="rId5"/>
    <p:sldId id="278" r:id="rId6"/>
    <p:sldId id="257" r:id="rId7"/>
    <p:sldId id="263" r:id="rId8"/>
    <p:sldId id="3663" r:id="rId9"/>
    <p:sldId id="470" r:id="rId10"/>
    <p:sldId id="1099" r:id="rId11"/>
    <p:sldId id="631" r:id="rId12"/>
    <p:sldId id="3662" r:id="rId13"/>
    <p:sldId id="3724" r:id="rId14"/>
    <p:sldId id="3725" r:id="rId15"/>
    <p:sldId id="3726" r:id="rId16"/>
    <p:sldId id="582" r:id="rId17"/>
    <p:sldId id="674" r:id="rId18"/>
    <p:sldId id="427" r:id="rId19"/>
    <p:sldId id="3728" r:id="rId20"/>
    <p:sldId id="705" r:id="rId21"/>
    <p:sldId id="3723" r:id="rId22"/>
    <p:sldId id="3664" r:id="rId23"/>
    <p:sldId id="3665" r:id="rId24"/>
    <p:sldId id="301" r:id="rId25"/>
    <p:sldId id="3666" r:id="rId26"/>
    <p:sldId id="3667" r:id="rId27"/>
    <p:sldId id="3668" r:id="rId28"/>
    <p:sldId id="3729" r:id="rId29"/>
    <p:sldId id="3670" r:id="rId30"/>
    <p:sldId id="3669" r:id="rId31"/>
    <p:sldId id="3671" r:id="rId32"/>
    <p:sldId id="3721" r:id="rId33"/>
    <p:sldId id="3698" r:id="rId34"/>
    <p:sldId id="3727" r:id="rId35"/>
    <p:sldId id="55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200795-01D2-98C6-4D5D-B8987CA99DC4}" name="Shelli King" initials="SK" userId="S::II11034@tn.gov::1eeddcf5-1093-4e40-8769-d1324c301775" providerId="AD"/>
  <p188:author id="{23D5BEA1-50F3-3742-EB5E-0F8BE33B7F40}" name="Ashley Nabors" initials="AN" userId="S::II11032@tn.gov::28014ff4-6091-4892-95c0-4d78cc9e71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y Harris" initials="J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424"/>
    <a:srgbClr val="21295B"/>
    <a:srgbClr val="160074"/>
    <a:srgbClr val="261D9F"/>
    <a:srgbClr val="30348C"/>
    <a:srgbClr val="BB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6" y="108"/>
      </p:cViewPr>
      <p:guideLst>
        <p:guide orient="horz" pos="2160"/>
        <p:guide pos="2880"/>
      </p:guideLst>
    </p:cSldViewPr>
  </p:slideViewPr>
  <p:notesTextViewPr>
    <p:cViewPr>
      <p:scale>
        <a:sx n="1" d="1"/>
        <a:sy n="1" d="1"/>
      </p:scale>
      <p:origin x="0" y="0"/>
    </p:cViewPr>
  </p:notesTextViewPr>
  <p:sorterViewPr>
    <p:cViewPr>
      <p:scale>
        <a:sx n="100" d="100"/>
        <a:sy n="100" d="100"/>
      </p:scale>
      <p:origin x="0" y="-3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Rates</c:v>
                </c:pt>
              </c:strCache>
            </c:strRef>
          </c:tx>
          <c:spPr>
            <a:ln w="28575" cap="rnd" cmpd="tri">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2.4691358024691416E-2"/>
                  <c:y val="-7.371794871794872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5E-4FA7-A396-34DF2BC1C505}"/>
                </c:ext>
              </c:extLst>
            </c:dLbl>
            <c:dLbl>
              <c:idx val="17"/>
              <c:layout>
                <c:manualLayout>
                  <c:x val="-1.1316741696017772E-16"/>
                  <c:y val="-5.448717948717948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5E-4FA7-A396-34DF2BC1C5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4Q19</c:v>
                </c:pt>
                <c:pt idx="1">
                  <c:v>1Q20</c:v>
                </c:pt>
                <c:pt idx="2">
                  <c:v>2Q20</c:v>
                </c:pt>
                <c:pt idx="3">
                  <c:v>3Q20</c:v>
                </c:pt>
                <c:pt idx="4">
                  <c:v>4Q20</c:v>
                </c:pt>
                <c:pt idx="5">
                  <c:v>1Q21</c:v>
                </c:pt>
                <c:pt idx="6">
                  <c:v>2Q21</c:v>
                </c:pt>
                <c:pt idx="7">
                  <c:v>3Q21</c:v>
                </c:pt>
                <c:pt idx="8">
                  <c:v>4Q21</c:v>
                </c:pt>
                <c:pt idx="9">
                  <c:v>1Q22</c:v>
                </c:pt>
                <c:pt idx="10">
                  <c:v>2Q22</c:v>
                </c:pt>
                <c:pt idx="11">
                  <c:v>3Q22</c:v>
                </c:pt>
                <c:pt idx="12">
                  <c:v>4Q22</c:v>
                </c:pt>
                <c:pt idx="13">
                  <c:v>1Q23</c:v>
                </c:pt>
                <c:pt idx="14">
                  <c:v>2Q23</c:v>
                </c:pt>
                <c:pt idx="15">
                  <c:v>3Q23</c:v>
                </c:pt>
                <c:pt idx="16">
                  <c:v>4Q23</c:v>
                </c:pt>
                <c:pt idx="17">
                  <c:v>1Q24</c:v>
                </c:pt>
              </c:strCache>
            </c:strRef>
          </c:cat>
          <c:val>
            <c:numRef>
              <c:f>Sheet1!$B$2:$B$19</c:f>
              <c:numCache>
                <c:formatCode>0.00%</c:formatCode>
                <c:ptCount val="18"/>
                <c:pt idx="0">
                  <c:v>1.7399999999999999E-2</c:v>
                </c:pt>
                <c:pt idx="1">
                  <c:v>1.37E-2</c:v>
                </c:pt>
                <c:pt idx="2">
                  <c:v>3.8E-3</c:v>
                </c:pt>
                <c:pt idx="3">
                  <c:v>1.1999999999999999E-3</c:v>
                </c:pt>
                <c:pt idx="4">
                  <c:v>8.9999999999999998E-4</c:v>
                </c:pt>
                <c:pt idx="5">
                  <c:v>4.0000000000000002E-4</c:v>
                </c:pt>
                <c:pt idx="6">
                  <c:v>1E-4</c:v>
                </c:pt>
                <c:pt idx="7">
                  <c:v>2.0000000000000001E-4</c:v>
                </c:pt>
                <c:pt idx="8">
                  <c:v>4.0000000000000002E-4</c:v>
                </c:pt>
                <c:pt idx="9">
                  <c:v>1.9E-3</c:v>
                </c:pt>
                <c:pt idx="10">
                  <c:v>9.7000000000000003E-3</c:v>
                </c:pt>
                <c:pt idx="11">
                  <c:v>2.4500000000000001E-2</c:v>
                </c:pt>
                <c:pt idx="12">
                  <c:v>3.8899999999999997E-2</c:v>
                </c:pt>
                <c:pt idx="13">
                  <c:v>4.6399999999999997E-2</c:v>
                </c:pt>
                <c:pt idx="14">
                  <c:v>5.0599999999999999E-2</c:v>
                </c:pt>
                <c:pt idx="15">
                  <c:v>5.33E-2</c:v>
                </c:pt>
                <c:pt idx="16">
                  <c:v>5.3800000000000001E-2</c:v>
                </c:pt>
                <c:pt idx="17">
                  <c:v>5.3199999999999997E-2</c:v>
                </c:pt>
              </c:numCache>
            </c:numRef>
          </c:val>
          <c:smooth val="0"/>
          <c:extLst>
            <c:ext xmlns:c16="http://schemas.microsoft.com/office/drawing/2014/chart" uri="{C3380CC4-5D6E-409C-BE32-E72D297353CC}">
              <c16:uniqueId val="{00000000-575E-4FA7-A396-34DF2BC1C505}"/>
            </c:ext>
          </c:extLst>
        </c:ser>
        <c:dLbls>
          <c:showLegendKey val="0"/>
          <c:showVal val="0"/>
          <c:showCatName val="0"/>
          <c:showSerName val="0"/>
          <c:showPercent val="0"/>
          <c:showBubbleSize val="0"/>
        </c:dLbls>
        <c:marker val="1"/>
        <c:smooth val="0"/>
        <c:axId val="384552336"/>
        <c:axId val="383689840"/>
      </c:lineChart>
      <c:catAx>
        <c:axId val="3845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689840"/>
        <c:crosses val="autoZero"/>
        <c:auto val="1"/>
        <c:lblAlgn val="ctr"/>
        <c:lblOffset val="100"/>
        <c:noMultiLvlLbl val="0"/>
      </c:catAx>
      <c:valAx>
        <c:axId val="383689840"/>
        <c:scaling>
          <c:orientation val="minMax"/>
          <c:max val="5.5000000000000007E-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4552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2023 Contributions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19-4BE2-A022-10153A33EE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18-4F4D-871F-53E67FF32015}"/>
              </c:ext>
            </c:extLst>
          </c:dPt>
          <c:dLbls>
            <c:dLbl>
              <c:idx val="0"/>
              <c:layout>
                <c:manualLayout>
                  <c:x val="-0.10691823899371081"/>
                  <c:y val="-6.25E-2"/>
                </c:manualLayout>
              </c:layout>
              <c:tx>
                <c:rich>
                  <a:bodyPr/>
                  <a:lstStyle/>
                  <a:p>
                    <a:fld id="{30484F70-63FA-4D69-A200-C41DBE8B0654}" type="CATEGORYNAME">
                      <a:rPr lang="en-US" smtClean="0"/>
                      <a:pPr/>
                      <a:t>[CATEGORY NAME]</a:t>
                    </a:fld>
                    <a:r>
                      <a:rPr lang="en-US" baseline="0"/>
                      <a:t> </a:t>
                    </a:r>
                    <a:fld id="{7EECD2DA-A323-4466-88C5-849E371BF061}"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819-4BE2-A022-10153A33EE81}"/>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Employers</c:v>
                </c:pt>
                <c:pt idx="1">
                  <c:v>State </c:v>
                </c:pt>
              </c:strCache>
            </c:strRef>
          </c:cat>
          <c:val>
            <c:numRef>
              <c:f>Sheet1!$B$2:$B$3</c:f>
              <c:numCache>
                <c:formatCode>"$"#,##0_);[Red]\("$"#,##0\)</c:formatCode>
                <c:ptCount val="2"/>
                <c:pt idx="0">
                  <c:v>21600</c:v>
                </c:pt>
                <c:pt idx="1">
                  <c:v>13500</c:v>
                </c:pt>
              </c:numCache>
            </c:numRef>
          </c:val>
          <c:extLst>
            <c:ext xmlns:c16="http://schemas.microsoft.com/office/drawing/2014/chart" uri="{C3380CC4-5D6E-409C-BE32-E72D297353CC}">
              <c16:uniqueId val="{00000000-2819-4BE2-A022-10153A33EE8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42003799231887"/>
          <c:y val="5.3872111098542994E-2"/>
          <c:w val="0.7743083875551352"/>
          <c:h val="0.66077501806585992"/>
        </c:manualLayout>
      </c:layout>
      <c:barChart>
        <c:barDir val="col"/>
        <c:grouping val="clustered"/>
        <c:varyColors val="0"/>
        <c:ser>
          <c:idx val="0"/>
          <c:order val="0"/>
          <c:tx>
            <c:strRef>
              <c:f>Sheet1!$B$1</c:f>
              <c:strCache>
                <c:ptCount val="1"/>
                <c:pt idx="0">
                  <c:v>Teachers</c:v>
                </c:pt>
              </c:strCache>
            </c:strRef>
          </c:tx>
          <c:spPr>
            <a:solidFill>
              <a:srgbClr val="002855"/>
            </a:solidFill>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c:formatCode>
                <c:ptCount val="9"/>
                <c:pt idx="0">
                  <c:v>5524</c:v>
                </c:pt>
                <c:pt idx="1">
                  <c:v>11079</c:v>
                </c:pt>
                <c:pt idx="2">
                  <c:v>15607</c:v>
                </c:pt>
                <c:pt idx="3">
                  <c:v>19634</c:v>
                </c:pt>
                <c:pt idx="4">
                  <c:v>23345</c:v>
                </c:pt>
                <c:pt idx="5">
                  <c:v>26418</c:v>
                </c:pt>
                <c:pt idx="6">
                  <c:v>29203</c:v>
                </c:pt>
                <c:pt idx="7">
                  <c:v>32866</c:v>
                </c:pt>
                <c:pt idx="8">
                  <c:v>36339</c:v>
                </c:pt>
              </c:numCache>
            </c:numRef>
          </c:val>
          <c:extLst>
            <c:ext xmlns:c16="http://schemas.microsoft.com/office/drawing/2014/chart" uri="{C3380CC4-5D6E-409C-BE32-E72D297353CC}">
              <c16:uniqueId val="{00000000-E600-4990-84D2-BAA031F5E5E1}"/>
            </c:ext>
          </c:extLst>
        </c:ser>
        <c:ser>
          <c:idx val="1"/>
          <c:order val="1"/>
          <c:tx>
            <c:strRef>
              <c:f>Sheet1!$C$1</c:f>
              <c:strCache>
                <c:ptCount val="1"/>
                <c:pt idx="0">
                  <c:v>State</c:v>
                </c:pt>
              </c:strCache>
            </c:strRef>
          </c:tx>
          <c:spPr>
            <a:solidFill>
              <a:srgbClr val="9C2424"/>
            </a:solidFill>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c:formatCode>
                <c:ptCount val="9"/>
                <c:pt idx="0">
                  <c:v>5373</c:v>
                </c:pt>
                <c:pt idx="1">
                  <c:v>10824</c:v>
                </c:pt>
                <c:pt idx="2">
                  <c:v>15670</c:v>
                </c:pt>
                <c:pt idx="3">
                  <c:v>19152</c:v>
                </c:pt>
                <c:pt idx="4">
                  <c:v>22230</c:v>
                </c:pt>
                <c:pt idx="5">
                  <c:v>24965</c:v>
                </c:pt>
                <c:pt idx="6">
                  <c:v>26162</c:v>
                </c:pt>
                <c:pt idx="7">
                  <c:v>28334</c:v>
                </c:pt>
                <c:pt idx="8">
                  <c:v>32588</c:v>
                </c:pt>
              </c:numCache>
            </c:numRef>
          </c:val>
          <c:extLst>
            <c:ext xmlns:c16="http://schemas.microsoft.com/office/drawing/2014/chart" uri="{C3380CC4-5D6E-409C-BE32-E72D297353CC}">
              <c16:uniqueId val="{00000001-E600-4990-84D2-BAA031F5E5E1}"/>
            </c:ext>
          </c:extLst>
        </c:ser>
        <c:ser>
          <c:idx val="2"/>
          <c:order val="2"/>
          <c:tx>
            <c:strRef>
              <c:f>Sheet1!$D$1</c:f>
              <c:strCache>
                <c:ptCount val="1"/>
                <c:pt idx="0">
                  <c:v>State Judges</c:v>
                </c:pt>
              </c:strCache>
            </c:strRef>
          </c:tx>
          <c:spPr>
            <a:solidFill>
              <a:srgbClr val="B1B3B3"/>
            </a:solidFill>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c:formatCode>
                <c:ptCount val="9"/>
                <c:pt idx="0">
                  <c:v>29</c:v>
                </c:pt>
                <c:pt idx="1">
                  <c:v>38</c:v>
                </c:pt>
                <c:pt idx="2">
                  <c:v>36</c:v>
                </c:pt>
                <c:pt idx="3">
                  <c:v>42</c:v>
                </c:pt>
                <c:pt idx="4">
                  <c:v>49</c:v>
                </c:pt>
                <c:pt idx="5">
                  <c:v>52</c:v>
                </c:pt>
                <c:pt idx="6">
                  <c:v>57</c:v>
                </c:pt>
                <c:pt idx="7">
                  <c:v>67</c:v>
                </c:pt>
                <c:pt idx="8">
                  <c:v>101</c:v>
                </c:pt>
              </c:numCache>
            </c:numRef>
          </c:val>
          <c:extLst>
            <c:ext xmlns:c16="http://schemas.microsoft.com/office/drawing/2014/chart" uri="{C3380CC4-5D6E-409C-BE32-E72D297353CC}">
              <c16:uniqueId val="{00000002-E600-4990-84D2-BAA031F5E5E1}"/>
            </c:ext>
          </c:extLst>
        </c:ser>
        <c:dLbls>
          <c:showLegendKey val="0"/>
          <c:showVal val="0"/>
          <c:showCatName val="0"/>
          <c:showSerName val="0"/>
          <c:showPercent val="0"/>
          <c:showBubbleSize val="0"/>
        </c:dLbls>
        <c:gapWidth val="150"/>
        <c:axId val="157479296"/>
        <c:axId val="157480832"/>
      </c:barChart>
      <c:catAx>
        <c:axId val="157479296"/>
        <c:scaling>
          <c:orientation val="minMax"/>
        </c:scaling>
        <c:delete val="0"/>
        <c:axPos val="b"/>
        <c:numFmt formatCode="General" sourceLinked="1"/>
        <c:majorTickMark val="none"/>
        <c:minorTickMark val="none"/>
        <c:tickLblPos val="none"/>
        <c:crossAx val="157480832"/>
        <c:crosses val="autoZero"/>
        <c:auto val="1"/>
        <c:lblAlgn val="ctr"/>
        <c:lblOffset val="100"/>
        <c:noMultiLvlLbl val="0"/>
      </c:catAx>
      <c:valAx>
        <c:axId val="157480832"/>
        <c:scaling>
          <c:orientation val="minMax"/>
          <c:max val="40000"/>
        </c:scaling>
        <c:delete val="0"/>
        <c:axPos val="l"/>
        <c:majorGridlines/>
        <c:numFmt formatCode="#,##0" sourceLinked="0"/>
        <c:majorTickMark val="out"/>
        <c:minorTickMark val="none"/>
        <c:tickLblPos val="nextTo"/>
        <c:crossAx val="157479296"/>
        <c:crosses val="autoZero"/>
        <c:crossBetween val="between"/>
      </c:valAx>
      <c:dTable>
        <c:showHorzBorder val="1"/>
        <c:showVertBorder val="1"/>
        <c:showOutline val="1"/>
        <c:showKeys val="1"/>
      </c:dTable>
    </c:plotArea>
    <c:plotVisOnly val="1"/>
    <c:dispBlanksAs val="gap"/>
    <c:showDLblsOverMax val="0"/>
  </c:chart>
  <c:txPr>
    <a:bodyPr/>
    <a:lstStyle/>
    <a:p>
      <a:pPr>
        <a:defRPr sz="1800">
          <a:latin typeface="+mj-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Projected Contributions if Legacy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State</c:v>
                </c:pt>
                <c:pt idx="1">
                  <c:v>LEA</c:v>
                </c:pt>
              </c:strCache>
            </c:strRef>
          </c:cat>
          <c:val>
            <c:numRef>
              <c:f>Sheet1!$B$2:$B$3</c:f>
              <c:numCache>
                <c:formatCode>"$"#,##0</c:formatCode>
                <c:ptCount val="2"/>
                <c:pt idx="0">
                  <c:v>1564444144</c:v>
                </c:pt>
                <c:pt idx="1">
                  <c:v>916095609</c:v>
                </c:pt>
              </c:numCache>
            </c:numRef>
          </c:val>
          <c:extLst>
            <c:ext xmlns:c16="http://schemas.microsoft.com/office/drawing/2014/chart" uri="{C3380CC4-5D6E-409C-BE32-E72D297353CC}">
              <c16:uniqueId val="{00000000-4E14-4A93-8E4C-83C74F1F0760}"/>
            </c:ext>
          </c:extLst>
        </c:ser>
        <c:ser>
          <c:idx val="1"/>
          <c:order val="1"/>
          <c:tx>
            <c:strRef>
              <c:f>Sheet1!$C$1</c:f>
              <c:strCache>
                <c:ptCount val="1"/>
                <c:pt idx="0">
                  <c:v>Actual Contributions for Hybrid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State</c:v>
                </c:pt>
                <c:pt idx="1">
                  <c:v>LEA</c:v>
                </c:pt>
              </c:strCache>
            </c:strRef>
          </c:cat>
          <c:val>
            <c:numRef>
              <c:f>Sheet1!$C$2:$C$3</c:f>
              <c:numCache>
                <c:formatCode>"$"#,##0</c:formatCode>
                <c:ptCount val="2"/>
                <c:pt idx="0">
                  <c:v>709106031</c:v>
                </c:pt>
                <c:pt idx="1">
                  <c:v>841953581</c:v>
                </c:pt>
              </c:numCache>
            </c:numRef>
          </c:val>
          <c:extLst>
            <c:ext xmlns:c16="http://schemas.microsoft.com/office/drawing/2014/chart" uri="{C3380CC4-5D6E-409C-BE32-E72D297353CC}">
              <c16:uniqueId val="{00000001-4E14-4A93-8E4C-83C74F1F0760}"/>
            </c:ext>
          </c:extLst>
        </c:ser>
        <c:dLbls>
          <c:showLegendKey val="0"/>
          <c:showVal val="0"/>
          <c:showCatName val="0"/>
          <c:showSerName val="0"/>
          <c:showPercent val="0"/>
          <c:showBubbleSize val="0"/>
        </c:dLbls>
        <c:gapWidth val="219"/>
        <c:overlap val="-27"/>
        <c:axId val="414836272"/>
        <c:axId val="23565791"/>
      </c:barChart>
      <c:catAx>
        <c:axId val="41483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65791"/>
        <c:crosses val="autoZero"/>
        <c:auto val="1"/>
        <c:lblAlgn val="ctr"/>
        <c:lblOffset val="100"/>
        <c:noMultiLvlLbl val="0"/>
      </c:catAx>
      <c:valAx>
        <c:axId val="23565791"/>
        <c:scaling>
          <c:orientation val="minMax"/>
          <c:max val="1600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483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E8F_488BAA99.xml><?xml version="1.0" encoding="utf-8"?>
<p188:cmLst xmlns:a="http://schemas.openxmlformats.org/drawingml/2006/main" xmlns:r="http://schemas.openxmlformats.org/officeDocument/2006/relationships" xmlns:p188="http://schemas.microsoft.com/office/powerpoint/2018/8/main">
  <p188:cm id="{96AC0F95-CCB1-45E6-97D6-7F105509654D}" authorId="{23D5BEA1-50F3-3742-EB5E-0F8BE33B7F40}" created="2024-05-20T17:01:36.620">
    <ac:deMkLst xmlns:ac="http://schemas.microsoft.com/office/drawing/2013/main/command">
      <pc:docMk xmlns:pc="http://schemas.microsoft.com/office/powerpoint/2013/main/command"/>
      <pc:sldMk xmlns:pc="http://schemas.microsoft.com/office/powerpoint/2013/main/command" cId="1217112729" sldId="3727"/>
      <ac:spMk id="2" creationId="{523C291E-28EF-0259-CDD9-990A3646FBD4}"/>
    </ac:deMkLst>
    <p188:txBody>
      <a:bodyPr/>
      <a:lstStyle/>
      <a:p>
        <a:r>
          <a:rPr lang="en-US"/>
          <a:t>I would suggest adding a slide on the 457 Roth legislation. This is from our Legislative Update attached to the ER Newsletter (403b not relevant to LG):
457(b) and 403(b) Plan Roth Contributions
Public Chapter 0605 - Signed into law on March 27,2024; HB2315/SB2251
The State of Tennessee 457(b) and the Higher Education 403(b) Plans are authorized to allow after-tax
(Roth) contributions. The bill also authorizes the Department of Treasury to establish a nonqualified
deferred compensation plan under Section 457(f) of the Internal Revenue Code.
Beginning January 1, 2025, employees will be able to make Roth contributions (after tax) to the 457(b) and
403(b) Plans. Implementation information will be communicated in the coming months.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6891D7-BA72-4BB4-ABD4-2C0F8795734A}" type="datetimeFigureOut">
              <a:rPr lang="en-US" smtClean="0"/>
              <a:t>5/24/2024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12C9C-8002-4E92-8616-C38F47D6A622}" type="slidenum">
              <a:rPr lang="en-US" smtClean="0"/>
              <a:t>‹#›</a:t>
            </a:fld>
            <a:endParaRPr lang="en-US"/>
          </a:p>
        </p:txBody>
      </p:sp>
    </p:spTree>
    <p:extLst>
      <p:ext uri="{BB962C8B-B14F-4D97-AF65-F5344CB8AC3E}">
        <p14:creationId xmlns:p14="http://schemas.microsoft.com/office/powerpoint/2010/main" val="252652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participant fees are equal to what is charged under the State of TN 401k and 457b plans which have over $6 billion in plan assets. </a:t>
            </a:r>
          </a:p>
        </p:txBody>
      </p:sp>
      <p:sp>
        <p:nvSpPr>
          <p:cNvPr id="4" name="Slide Number Placeholder 3"/>
          <p:cNvSpPr>
            <a:spLocks noGrp="1"/>
          </p:cNvSpPr>
          <p:nvPr>
            <p:ph type="sldNum" sz="quarter" idx="5"/>
          </p:nvPr>
        </p:nvSpPr>
        <p:spPr/>
        <p:txBody>
          <a:bodyPr/>
          <a:lstStyle/>
          <a:p>
            <a:fld id="{B9536196-96AA-4965-AC2F-8A4D235171F0}" type="slidenum">
              <a:rPr lang="en-US" smtClean="0"/>
              <a:t>7</a:t>
            </a:fld>
            <a:endParaRPr lang="en-US"/>
          </a:p>
        </p:txBody>
      </p:sp>
    </p:spTree>
    <p:extLst>
      <p:ext uri="{BB962C8B-B14F-4D97-AF65-F5344CB8AC3E}">
        <p14:creationId xmlns:p14="http://schemas.microsoft.com/office/powerpoint/2010/main" val="76037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D021A-0F5C-0343-AAC7-F45E4E236B8B}" type="slidenum">
              <a:rPr lang="en-US" smtClean="0"/>
              <a:pPr/>
              <a:t>9</a:t>
            </a:fld>
            <a:endParaRPr lang="en-US" dirty="0"/>
          </a:p>
        </p:txBody>
      </p:sp>
    </p:spTree>
    <p:extLst>
      <p:ext uri="{BB962C8B-B14F-4D97-AF65-F5344CB8AC3E}">
        <p14:creationId xmlns:p14="http://schemas.microsoft.com/office/powerpoint/2010/main" val="32444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D021A-0F5C-0343-AAC7-F45E4E236B8B}" type="slidenum">
              <a:rPr lang="en-US" smtClean="0"/>
              <a:pPr/>
              <a:t>11</a:t>
            </a:fld>
            <a:endParaRPr lang="en-US" dirty="0"/>
          </a:p>
        </p:txBody>
      </p:sp>
    </p:spTree>
    <p:extLst>
      <p:ext uri="{BB962C8B-B14F-4D97-AF65-F5344CB8AC3E}">
        <p14:creationId xmlns:p14="http://schemas.microsoft.com/office/powerpoint/2010/main" val="302684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New Experience Screenshot</a:t>
            </a:r>
          </a:p>
        </p:txBody>
      </p:sp>
      <p:sp>
        <p:nvSpPr>
          <p:cNvPr id="4" name="Slide Number Placeholder 3"/>
          <p:cNvSpPr>
            <a:spLocks noGrp="1"/>
          </p:cNvSpPr>
          <p:nvPr>
            <p:ph type="sldNum" sz="quarter" idx="10"/>
          </p:nvPr>
        </p:nvSpPr>
        <p:spPr/>
        <p:txBody>
          <a:bodyPr/>
          <a:lstStyle/>
          <a:p>
            <a:fld id="{3ACB9F7A-B772-4633-9D7D-8ADE1AAB5452}" type="slidenum">
              <a:rPr lang="en-US" smtClean="0"/>
              <a:t>17</a:t>
            </a:fld>
            <a:endParaRPr lang="en-US" dirty="0"/>
          </a:p>
        </p:txBody>
      </p:sp>
    </p:spTree>
    <p:extLst>
      <p:ext uri="{BB962C8B-B14F-4D97-AF65-F5344CB8AC3E}">
        <p14:creationId xmlns:p14="http://schemas.microsoft.com/office/powerpoint/2010/main" val="4037344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12C2C-0F68-4237-B955-B50FFD11E06C}" type="slidenum">
              <a:rPr lang="en-US" smtClean="0"/>
              <a:t>18</a:t>
            </a:fld>
            <a:endParaRPr lang="en-US" dirty="0"/>
          </a:p>
        </p:txBody>
      </p:sp>
    </p:spTree>
    <p:extLst>
      <p:ext uri="{BB962C8B-B14F-4D97-AF65-F5344CB8AC3E}">
        <p14:creationId xmlns:p14="http://schemas.microsoft.com/office/powerpoint/2010/main" val="182320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B9F7A-B772-4633-9D7D-8ADE1AAB5452}" type="slidenum">
              <a:rPr lang="en-US" smtClean="0"/>
              <a:t>20</a:t>
            </a:fld>
            <a:endParaRPr lang="en-US" dirty="0"/>
          </a:p>
        </p:txBody>
      </p:sp>
    </p:spTree>
    <p:extLst>
      <p:ext uri="{BB962C8B-B14F-4D97-AF65-F5344CB8AC3E}">
        <p14:creationId xmlns:p14="http://schemas.microsoft.com/office/powerpoint/2010/main" val="188288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312C9C-8002-4E92-8616-C38F47D6A622}" type="slidenum">
              <a:rPr lang="en-US" smtClean="0"/>
              <a:t>28</a:t>
            </a:fld>
            <a:endParaRPr lang="en-US"/>
          </a:p>
        </p:txBody>
      </p:sp>
    </p:spTree>
    <p:extLst>
      <p:ext uri="{BB962C8B-B14F-4D97-AF65-F5344CB8AC3E}">
        <p14:creationId xmlns:p14="http://schemas.microsoft.com/office/powerpoint/2010/main" val="193288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B9F7A-B772-4633-9D7D-8ADE1AAB5452}" type="slidenum">
              <a:rPr lang="en-US" smtClean="0"/>
              <a:t>32</a:t>
            </a:fld>
            <a:endParaRPr lang="en-US" dirty="0"/>
          </a:p>
        </p:txBody>
      </p:sp>
    </p:spTree>
    <p:extLst>
      <p:ext uri="{BB962C8B-B14F-4D97-AF65-F5344CB8AC3E}">
        <p14:creationId xmlns:p14="http://schemas.microsoft.com/office/powerpoint/2010/main" val="3154411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2" descr="C:\Users\ii11042\Desktop\For TB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37"/>
            <a:ext cx="9144000" cy="68571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SHARED\IICC11CO\Images\LOGOS\Treasury Logo Transparent Bkg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3488" y="4724400"/>
            <a:ext cx="3891928"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42900" y="3200400"/>
            <a:ext cx="8458200" cy="457200"/>
          </a:xfrm>
        </p:spPr>
        <p:txBody>
          <a:bodyPr>
            <a:noAutofit/>
          </a:bodyPr>
          <a:lstStyle>
            <a:lvl1pPr marL="0" indent="0" algn="ctr">
              <a:buNone/>
              <a:defRPr sz="2400" b="1" cap="small" baseline="0">
                <a:solidFill>
                  <a:schemeClr val="tx1">
                    <a:lumMod val="50000"/>
                    <a:lumOff val="50000"/>
                  </a:schemeClr>
                </a:solidFill>
                <a:latin typeface="Trebuchet MS" panose="020B0603020202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342900" y="2133600"/>
            <a:ext cx="8458200" cy="990601"/>
          </a:xfrm>
        </p:spPr>
        <p:txBody>
          <a:bodyPr>
            <a:normAutofit/>
          </a:bodyPr>
          <a:lstStyle>
            <a:lvl1pPr algn="ctr">
              <a:defRPr sz="3800" b="1" cap="small" baseline="0">
                <a:solidFill>
                  <a:srgbClr val="9C2424"/>
                </a:solidFill>
                <a:latin typeface="Trebuchet MS" panose="020B0603020202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endParaRPr lang="en-US" dirty="0"/>
          </a:p>
        </p:txBody>
      </p:sp>
      <p:sp>
        <p:nvSpPr>
          <p:cNvPr id="17" name="Rectangle 16"/>
          <p:cNvSpPr/>
          <p:nvPr userDrawn="1"/>
        </p:nvSpPr>
        <p:spPr>
          <a:xfrm>
            <a:off x="228600" y="6477000"/>
            <a:ext cx="8686800" cy="88519"/>
          </a:xfrm>
          <a:prstGeom prst="rect">
            <a:avLst/>
          </a:prstGeom>
          <a:solidFill>
            <a:srgbClr val="21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28600" y="228600"/>
            <a:ext cx="8686800" cy="381000"/>
          </a:xfrm>
          <a:prstGeom prst="rect">
            <a:avLst/>
          </a:prstGeom>
          <a:solidFill>
            <a:srgbClr val="21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3566784" y="5943600"/>
            <a:ext cx="2757816" cy="215444"/>
          </a:xfrm>
          <a:prstGeom prst="rect">
            <a:avLst/>
          </a:prstGeom>
          <a:noFill/>
        </p:spPr>
        <p:txBody>
          <a:bodyPr wrap="square" rtlCol="0">
            <a:spAutoFit/>
          </a:bodyPr>
          <a:lstStyle/>
          <a:p>
            <a:pPr algn="l"/>
            <a:r>
              <a:rPr lang="en-US" sz="800" b="1" dirty="0">
                <a:latin typeface="Georgia" panose="02040502050405020303" pitchFamily="18" charset="0"/>
              </a:rPr>
              <a:t>David H. Lillard, Jr.,</a:t>
            </a:r>
            <a:r>
              <a:rPr lang="en-US" sz="800" b="1" baseline="0" dirty="0">
                <a:latin typeface="Georgia" panose="02040502050405020303" pitchFamily="18" charset="0"/>
              </a:rPr>
              <a:t> </a:t>
            </a:r>
            <a:r>
              <a:rPr lang="en-US" sz="800" b="1" dirty="0">
                <a:latin typeface="Georgia" panose="02040502050405020303" pitchFamily="18" charset="0"/>
              </a:rPr>
              <a:t>State Treasurer</a:t>
            </a:r>
          </a:p>
        </p:txBody>
      </p:sp>
      <p:sp>
        <p:nvSpPr>
          <p:cNvPr id="10" name="Rectangle 9"/>
          <p:cNvSpPr/>
          <p:nvPr userDrawn="1"/>
        </p:nvSpPr>
        <p:spPr>
          <a:xfrm>
            <a:off x="218114" y="685800"/>
            <a:ext cx="8686800" cy="88519"/>
          </a:xfrm>
          <a:prstGeom prst="rect">
            <a:avLst/>
          </a:prstGeom>
          <a:solidFill>
            <a:srgbClr val="21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57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02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1066800"/>
            <a:ext cx="60198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66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304800" y="0"/>
            <a:ext cx="7467600" cy="1219200"/>
          </a:xfrm>
          <a:prstGeom prst="rect">
            <a:avLst/>
          </a:prstGeom>
        </p:spPr>
        <p:txBody>
          <a:bodyPr anchor="ctr" anchorCtr="0"/>
          <a:lstStyle>
            <a:lvl1pPr>
              <a:lnSpc>
                <a:spcPct val="100000"/>
              </a:lnSpc>
              <a:spcBef>
                <a:spcPts val="0"/>
              </a:spcBef>
              <a:defRPr sz="4200" b="0">
                <a:latin typeface="Calibri" pitchFamily="34" charset="0"/>
                <a:cs typeface="Calibri" pitchFamily="34" charset="0"/>
              </a:defRPr>
            </a:lvl1pPr>
          </a:lstStyle>
          <a:p>
            <a:r>
              <a:rPr lang="en-US"/>
              <a:t>Click to edit Master title style</a:t>
            </a:r>
            <a:endParaRPr lang="en-US" dirty="0"/>
          </a:p>
        </p:txBody>
      </p:sp>
      <p:sp>
        <p:nvSpPr>
          <p:cNvPr id="6" name="TextBox 5"/>
          <p:cNvSpPr txBox="1"/>
          <p:nvPr userDrawn="1"/>
        </p:nvSpPr>
        <p:spPr>
          <a:xfrm>
            <a:off x="8458200" y="6488668"/>
            <a:ext cx="647700" cy="369332"/>
          </a:xfrm>
          <a:prstGeom prst="rect">
            <a:avLst/>
          </a:prstGeom>
          <a:noFill/>
        </p:spPr>
        <p:txBody>
          <a:bodyPr wrap="square" rtlCol="0">
            <a:spAutoFit/>
          </a:bodyPr>
          <a:lstStyle/>
          <a:p>
            <a:fld id="{E37DAF3B-9D68-4191-A92A-D8398BD9AB0F}" type="slidenum">
              <a:rPr lang="en-US" b="1" smtClean="0">
                <a:solidFill>
                  <a:schemeClr val="bg1"/>
                </a:solidFill>
                <a:latin typeface="Arial" pitchFamily="34" charset="0"/>
                <a:cs typeface="Arial" pitchFamily="34" charset="0"/>
              </a:rPr>
              <a:pPr/>
              <a:t>‹#›</a:t>
            </a:fld>
            <a:endParaRPr lang="en-US" b="1" dirty="0">
              <a:solidFill>
                <a:schemeClr val="bg1"/>
              </a:solidFill>
              <a:latin typeface="Arial" pitchFamily="34" charset="0"/>
              <a:cs typeface="Arial" pitchFamily="34" charset="0"/>
            </a:endParaRPr>
          </a:p>
        </p:txBody>
      </p:sp>
      <p:sp>
        <p:nvSpPr>
          <p:cNvPr id="9" name="Rectangle 8"/>
          <p:cNvSpPr/>
          <p:nvPr userDrawn="1"/>
        </p:nvSpPr>
        <p:spPr>
          <a:xfrm>
            <a:off x="0" y="1209675"/>
            <a:ext cx="9144000" cy="5236369"/>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852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261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1"/>
            <a:ext cx="7772400" cy="609599"/>
          </a:xfrm>
        </p:spPr>
        <p:txBody>
          <a:bodyPr anchor="t">
            <a:noAutofit/>
          </a:bodyPr>
          <a:lstStyle>
            <a:lvl1pPr algn="l">
              <a:defRPr sz="3500" b="1" cap="all"/>
            </a:lvl1pPr>
          </a:lstStyle>
          <a:p>
            <a:r>
              <a:rPr lang="en-US"/>
              <a:t>Click to edit Master title style</a:t>
            </a:r>
            <a:endParaRPr lang="en-US" dirty="0"/>
          </a:p>
        </p:txBody>
      </p:sp>
      <p:sp>
        <p:nvSpPr>
          <p:cNvPr id="3" name="Text Placeholder 2"/>
          <p:cNvSpPr>
            <a:spLocks noGrp="1"/>
          </p:cNvSpPr>
          <p:nvPr>
            <p:ph type="body" idx="1"/>
          </p:nvPr>
        </p:nvSpPr>
        <p:spPr>
          <a:xfrm>
            <a:off x="762000" y="4876801"/>
            <a:ext cx="7772400" cy="38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303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8"/>
            <a:ext cx="8229600" cy="83820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05000"/>
            <a:ext cx="4038600" cy="426720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874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58" y="990600"/>
            <a:ext cx="8229600" cy="8382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0"/>
            <a:ext cx="4040188" cy="533400"/>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90800"/>
            <a:ext cx="4040188" cy="3733800"/>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057400"/>
            <a:ext cx="4041775" cy="533400"/>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90800"/>
            <a:ext cx="4041775" cy="3733800"/>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367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403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11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799"/>
            <a:ext cx="3008313" cy="7493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066800"/>
            <a:ext cx="5111750" cy="5181600"/>
          </a:xfrm>
        </p:spPr>
        <p:txBody>
          <a:bodyPr/>
          <a:lstStyle>
            <a:lvl1pPr>
              <a:defRPr sz="2600"/>
            </a:lvl1pPr>
            <a:lvl2pPr>
              <a:defRPr sz="22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5000"/>
            <a:ext cx="3008313" cy="4343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169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699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824538"/>
            <a:ext cx="54864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175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ii11042\Desktop\Treasury ppt_for TBR gen slides.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16" y="0"/>
            <a:ext cx="91451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758" y="1066801"/>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057399"/>
            <a:ext cx="8229600" cy="39624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p:nvSpPr>
        <p:spPr>
          <a:xfrm>
            <a:off x="-147389" y="6629090"/>
            <a:ext cx="9372600" cy="2289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620744"/>
            <a:ext cx="1676400" cy="246221"/>
          </a:xfrm>
          <a:prstGeom prst="rect">
            <a:avLst/>
          </a:prstGeom>
          <a:noFill/>
        </p:spPr>
        <p:txBody>
          <a:bodyPr wrap="square" rtlCol="0">
            <a:spAutoFit/>
          </a:bodyPr>
          <a:lstStyle/>
          <a:p>
            <a:pPr algn="l"/>
            <a:r>
              <a:rPr lang="en-US" sz="1000" b="0" i="0" dirty="0">
                <a:solidFill>
                  <a:schemeClr val="bg1"/>
                </a:solidFill>
                <a:latin typeface="+mn-lt"/>
              </a:rPr>
              <a:t>treasury.tn.gov</a:t>
            </a:r>
          </a:p>
        </p:txBody>
      </p:sp>
      <p:sp>
        <p:nvSpPr>
          <p:cNvPr id="5" name="TextBox 4"/>
          <p:cNvSpPr txBox="1"/>
          <p:nvPr/>
        </p:nvSpPr>
        <p:spPr>
          <a:xfrm>
            <a:off x="8610600" y="6629090"/>
            <a:ext cx="457200" cy="246221"/>
          </a:xfrm>
          <a:prstGeom prst="rect">
            <a:avLst/>
          </a:prstGeom>
          <a:noFill/>
        </p:spPr>
        <p:txBody>
          <a:bodyPr wrap="square" rtlCol="0">
            <a:spAutoFit/>
          </a:bodyPr>
          <a:lstStyle/>
          <a:p>
            <a:pPr algn="ctr"/>
            <a:fld id="{A9576C14-2362-40EB-931D-8809BB726F9A}" type="slidenum">
              <a:rPr lang="en-US" sz="1000" b="1" smtClean="0">
                <a:solidFill>
                  <a:schemeClr val="bg1"/>
                </a:solidFill>
              </a:rPr>
              <a:t>‹#›</a:t>
            </a:fld>
            <a:endParaRPr lang="en-US" sz="1000" b="1" dirty="0">
              <a:solidFill>
                <a:schemeClr val="bg1"/>
              </a:solidFill>
            </a:endParaRPr>
          </a:p>
        </p:txBody>
      </p:sp>
    </p:spTree>
    <p:extLst>
      <p:ext uri="{BB962C8B-B14F-4D97-AF65-F5344CB8AC3E}">
        <p14:creationId xmlns:p14="http://schemas.microsoft.com/office/powerpoint/2010/main" val="4136050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3800" b="1" kern="1200">
          <a:solidFill>
            <a:srgbClr val="9C242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cid:4984d148-7ed2-40c7-845d-284ccce649fc@namprd08.prod.outlook.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A5XJrwf8Xtw?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E8F_488BAA9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2900" y="1524000"/>
            <a:ext cx="8458200" cy="990601"/>
          </a:xfrm>
        </p:spPr>
        <p:txBody>
          <a:bodyPr/>
          <a:lstStyle/>
          <a:p>
            <a:r>
              <a:rPr lang="en-US" dirty="0"/>
              <a:t>Treasury Serves You</a:t>
            </a:r>
          </a:p>
        </p:txBody>
      </p:sp>
      <p:sp>
        <p:nvSpPr>
          <p:cNvPr id="5" name="Subtitle 4"/>
          <p:cNvSpPr>
            <a:spLocks noGrp="1"/>
          </p:cNvSpPr>
          <p:nvPr>
            <p:ph type="subTitle" idx="1"/>
          </p:nvPr>
        </p:nvSpPr>
        <p:spPr>
          <a:xfrm>
            <a:off x="342900" y="2590800"/>
            <a:ext cx="8458200" cy="457200"/>
          </a:xfrm>
        </p:spPr>
        <p:txBody>
          <a:bodyPr/>
          <a:lstStyle/>
          <a:p>
            <a:r>
              <a:rPr lang="en-US" dirty="0"/>
              <a:t>Treasurer David H. Lillard, Jr. </a:t>
            </a:r>
          </a:p>
          <a:p>
            <a:r>
              <a:rPr lang="en-US" dirty="0"/>
              <a:t>Jamie Wayman, CPA, CEBS, Director of Retirement </a:t>
            </a:r>
          </a:p>
          <a:p>
            <a:r>
              <a:rPr lang="en-US" dirty="0"/>
              <a:t>Presentation to TCSA Post Legislative Conference</a:t>
            </a:r>
          </a:p>
          <a:p>
            <a:r>
              <a:rPr lang="en-US" dirty="0"/>
              <a:t>May 21, 2024</a:t>
            </a:r>
          </a:p>
        </p:txBody>
      </p:sp>
    </p:spTree>
    <p:extLst>
      <p:ext uri="{BB962C8B-B14F-4D97-AF65-F5344CB8AC3E}">
        <p14:creationId xmlns:p14="http://schemas.microsoft.com/office/powerpoint/2010/main" val="2410736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1A2E-F31B-8CB9-9B11-82A0858DE5CF}"/>
              </a:ext>
            </a:extLst>
          </p:cNvPr>
          <p:cNvSpPr>
            <a:spLocks noGrp="1"/>
          </p:cNvSpPr>
          <p:nvPr>
            <p:ph type="title"/>
          </p:nvPr>
        </p:nvSpPr>
        <p:spPr/>
        <p:txBody>
          <a:bodyPr/>
          <a:lstStyle/>
          <a:p>
            <a:pPr algn="ctr"/>
            <a:r>
              <a:rPr lang="en-US" sz="3200" dirty="0">
                <a:cs typeface="Arial" panose="020B0604020202020204" pitchFamily="34" charset="0"/>
              </a:rPr>
              <a:t>TCRS Funding and Strength</a:t>
            </a:r>
            <a:endParaRPr lang="en-US" dirty="0"/>
          </a:p>
        </p:txBody>
      </p:sp>
      <p:sp>
        <p:nvSpPr>
          <p:cNvPr id="3" name="Content Placeholder 2">
            <a:extLst>
              <a:ext uri="{FF2B5EF4-FFF2-40B4-BE49-F238E27FC236}">
                <a16:creationId xmlns:a16="http://schemas.microsoft.com/office/drawing/2014/main" id="{9404217E-4039-5802-C19B-9F25DD05FA1D}"/>
              </a:ext>
            </a:extLst>
          </p:cNvPr>
          <p:cNvSpPr>
            <a:spLocks noGrp="1"/>
          </p:cNvSpPr>
          <p:nvPr>
            <p:ph idx="1"/>
          </p:nvPr>
        </p:nvSpPr>
        <p:spPr>
          <a:xfrm>
            <a:off x="457200" y="1976263"/>
            <a:ext cx="8229600" cy="1090788"/>
          </a:xfrm>
        </p:spPr>
        <p:txBody>
          <a:bodyPr>
            <a:normAutofit lnSpcReduction="10000"/>
          </a:bodyPr>
          <a:lstStyle/>
          <a:p>
            <a:r>
              <a:rPr lang="en-US" sz="2200" dirty="0"/>
              <a:t>The Treasury Department protects the retirement of public employees through strong investment management and pension administration</a:t>
            </a:r>
          </a:p>
        </p:txBody>
      </p:sp>
      <p:pic>
        <p:nvPicPr>
          <p:cNvPr id="7" name="Picture 6">
            <a:extLst>
              <a:ext uri="{FF2B5EF4-FFF2-40B4-BE49-F238E27FC236}">
                <a16:creationId xmlns:a16="http://schemas.microsoft.com/office/drawing/2014/main" id="{C3645148-F4B5-34D4-4AEC-1D414E0B4B71}"/>
              </a:ext>
            </a:extLst>
          </p:cNvPr>
          <p:cNvPicPr>
            <a:picLocks noChangeAspect="1"/>
          </p:cNvPicPr>
          <p:nvPr/>
        </p:nvPicPr>
        <p:blipFill>
          <a:blip r:embed="rId2"/>
          <a:stretch>
            <a:fillRect/>
          </a:stretch>
        </p:blipFill>
        <p:spPr>
          <a:xfrm>
            <a:off x="4476750" y="3104286"/>
            <a:ext cx="4574885" cy="2774356"/>
          </a:xfrm>
          <a:prstGeom prst="rect">
            <a:avLst/>
          </a:prstGeom>
        </p:spPr>
      </p:pic>
      <p:sp>
        <p:nvSpPr>
          <p:cNvPr id="9" name="TextBox 8">
            <a:extLst>
              <a:ext uri="{FF2B5EF4-FFF2-40B4-BE49-F238E27FC236}">
                <a16:creationId xmlns:a16="http://schemas.microsoft.com/office/drawing/2014/main" id="{86C56A53-3688-ACB6-CE2C-80FC8A377C12}"/>
              </a:ext>
            </a:extLst>
          </p:cNvPr>
          <p:cNvSpPr txBox="1"/>
          <p:nvPr/>
        </p:nvSpPr>
        <p:spPr>
          <a:xfrm>
            <a:off x="92365" y="2978176"/>
            <a:ext cx="4476750" cy="3139321"/>
          </a:xfrm>
          <a:prstGeom prst="rect">
            <a:avLst/>
          </a:prstGeom>
          <a:noFill/>
        </p:spPr>
        <p:txBody>
          <a:bodyPr wrap="square">
            <a:spAutoFit/>
          </a:bodyPr>
          <a:lstStyle/>
          <a:p>
            <a:pPr marL="628650" lvl="1" indent="-285750">
              <a:buFont typeface="Arial" panose="020B0604020202020204" pitchFamily="34" charset="0"/>
              <a:buChar char="•"/>
            </a:pPr>
            <a:r>
              <a:rPr lang="en-US" sz="2200" dirty="0">
                <a:latin typeface="+mj-lt"/>
                <a:cs typeface="Calibri" panose="020F0502020204030204" pitchFamily="34" charset="0"/>
              </a:rPr>
              <a:t>More than $77.5 billion in investment earnings since 1972</a:t>
            </a:r>
          </a:p>
          <a:p>
            <a:pPr marL="628650" lvl="1" indent="-285750">
              <a:buFont typeface="Arial" panose="020B0604020202020204" pitchFamily="34" charset="0"/>
              <a:buChar char="•"/>
            </a:pPr>
            <a:r>
              <a:rPr lang="en-US" sz="2200" dirty="0">
                <a:latin typeface="+mj-lt"/>
                <a:cs typeface="Calibri" panose="020F0502020204030204" pitchFamily="34" charset="0"/>
              </a:rPr>
              <a:t>$64.5 billion held in trust as of June 30, 2023</a:t>
            </a:r>
          </a:p>
          <a:p>
            <a:pPr marL="628650" lvl="1" indent="-285750">
              <a:buFont typeface="Arial" panose="020B0604020202020204" pitchFamily="34" charset="0"/>
              <a:buChar char="•"/>
            </a:pPr>
            <a:r>
              <a:rPr lang="en-US" sz="2200" dirty="0">
                <a:latin typeface="+mj-lt"/>
                <a:cs typeface="Calibri" panose="020F0502020204030204" pitchFamily="34" charset="0"/>
              </a:rPr>
              <a:t>In fiscal year 2023, TCRS paid $3.1 billion in retirement benefits to 156,738 retirees </a:t>
            </a:r>
          </a:p>
        </p:txBody>
      </p:sp>
    </p:spTree>
    <p:extLst>
      <p:ext uri="{BB962C8B-B14F-4D97-AF65-F5344CB8AC3E}">
        <p14:creationId xmlns:p14="http://schemas.microsoft.com/office/powerpoint/2010/main" val="68455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758" y="1143000"/>
            <a:ext cx="8229600" cy="685801"/>
          </a:xfrm>
        </p:spPr>
        <p:txBody>
          <a:bodyPr anchor="b">
            <a:noAutofit/>
          </a:bodyPr>
          <a:lstStyle/>
          <a:p>
            <a:pPr algn="ctr"/>
            <a:r>
              <a:rPr lang="en-US" sz="3200" dirty="0"/>
              <a:t>Retirement Plans for Political Subdivisions</a:t>
            </a:r>
          </a:p>
        </p:txBody>
      </p:sp>
      <p:sp>
        <p:nvSpPr>
          <p:cNvPr id="3" name="Content Placeholder 2"/>
          <p:cNvSpPr>
            <a:spLocks noGrp="1"/>
          </p:cNvSpPr>
          <p:nvPr>
            <p:ph idx="1"/>
          </p:nvPr>
        </p:nvSpPr>
        <p:spPr/>
        <p:txBody>
          <a:bodyPr>
            <a:normAutofit fontScale="92500" lnSpcReduction="20000"/>
          </a:bodyPr>
          <a:lstStyle/>
          <a:p>
            <a:pPr>
              <a:spcAft>
                <a:spcPts val="600"/>
              </a:spcAft>
            </a:pPr>
            <a:r>
              <a:rPr lang="en-US" dirty="0"/>
              <a:t>Political Subdivisions (local governments) may elect to participate in the following TCRS plans:</a:t>
            </a:r>
          </a:p>
          <a:p>
            <a:pPr lvl="2">
              <a:spcAft>
                <a:spcPts val="600"/>
              </a:spcAft>
              <a:buFont typeface="Calibri" panose="020F0502020204030204" pitchFamily="34" charset="0"/>
              <a:buChar char="⁻"/>
            </a:pPr>
            <a:r>
              <a:rPr lang="en-US" sz="2000" dirty="0"/>
              <a:t>Legacy </a:t>
            </a:r>
          </a:p>
          <a:p>
            <a:pPr lvl="2">
              <a:spcAft>
                <a:spcPts val="600"/>
              </a:spcAft>
              <a:buFont typeface="Calibri" panose="020F0502020204030204" pitchFamily="34" charset="0"/>
              <a:buChar char="⁻"/>
            </a:pPr>
            <a:r>
              <a:rPr lang="en-US" sz="2000" dirty="0"/>
              <a:t>Hybrid with Cost Controls (requires DC plan component)</a:t>
            </a:r>
          </a:p>
          <a:p>
            <a:pPr lvl="2">
              <a:spcAft>
                <a:spcPts val="600"/>
              </a:spcAft>
              <a:buFont typeface="Calibri" panose="020F0502020204030204" pitchFamily="34" charset="0"/>
              <a:buChar char="⁻"/>
            </a:pPr>
            <a:r>
              <a:rPr lang="en-US" sz="2000" dirty="0"/>
              <a:t>Hybrid without Cost Controls (requires DC plan component)</a:t>
            </a:r>
          </a:p>
          <a:p>
            <a:pPr lvl="2">
              <a:spcAft>
                <a:spcPts val="600"/>
              </a:spcAft>
              <a:buFont typeface="Calibri" panose="020F0502020204030204" pitchFamily="34" charset="0"/>
              <a:buChar char="⁻"/>
            </a:pPr>
            <a:r>
              <a:rPr lang="en-US" sz="2000" dirty="0"/>
              <a:t>Alternate Defined Benefit</a:t>
            </a:r>
          </a:p>
          <a:p>
            <a:pPr>
              <a:spcAft>
                <a:spcPts val="600"/>
              </a:spcAft>
            </a:pPr>
            <a:r>
              <a:rPr lang="en-US" dirty="0"/>
              <a:t>All local government entities are eligible to adopt the State of Tennessee 401(k) and 457(b) plans</a:t>
            </a:r>
          </a:p>
          <a:p>
            <a:pPr>
              <a:spcAft>
                <a:spcPts val="600"/>
              </a:spcAft>
            </a:pPr>
            <a:r>
              <a:rPr lang="en-US" dirty="0"/>
              <a:t>Political subdivisions may customize certain TCRS and DC plan provisions</a:t>
            </a:r>
          </a:p>
        </p:txBody>
      </p:sp>
    </p:spTree>
    <p:extLst>
      <p:ext uri="{BB962C8B-B14F-4D97-AF65-F5344CB8AC3E}">
        <p14:creationId xmlns:p14="http://schemas.microsoft.com/office/powerpoint/2010/main" val="179263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BA12A1E-DD58-4DBD-FABF-F3E5B3B93CFD}"/>
              </a:ext>
            </a:extLst>
          </p:cNvPr>
          <p:cNvSpPr>
            <a:spLocks noGrp="1"/>
          </p:cNvSpPr>
          <p:nvPr>
            <p:ph sz="half" idx="2"/>
          </p:nvPr>
        </p:nvSpPr>
        <p:spPr>
          <a:xfrm>
            <a:off x="4799202" y="2480282"/>
            <a:ext cx="4038600" cy="3691918"/>
          </a:xfrm>
        </p:spPr>
        <p:txBody>
          <a:bodyPr>
            <a:normAutofit/>
          </a:bodyPr>
          <a:lstStyle/>
          <a:p>
            <a:r>
              <a:rPr lang="en-US" sz="2000" dirty="0"/>
              <a:t>State of TN 401(k) and 457(b) plans typically reduce fees by 50% or more versus current vendor</a:t>
            </a:r>
          </a:p>
          <a:p>
            <a:r>
              <a:rPr lang="en-US" sz="2000" dirty="0"/>
              <a:t>Contact your regional Treasury Outreach representative for more information and to request a fee comparison</a:t>
            </a:r>
          </a:p>
        </p:txBody>
      </p:sp>
      <p:sp>
        <p:nvSpPr>
          <p:cNvPr id="2" name="Title 1">
            <a:extLst>
              <a:ext uri="{FF2B5EF4-FFF2-40B4-BE49-F238E27FC236}">
                <a16:creationId xmlns:a16="http://schemas.microsoft.com/office/drawing/2014/main" id="{903E1E2E-8B3B-3B21-26D8-F3D0509844AE}"/>
              </a:ext>
            </a:extLst>
          </p:cNvPr>
          <p:cNvSpPr>
            <a:spLocks noGrp="1"/>
          </p:cNvSpPr>
          <p:nvPr>
            <p:ph type="title"/>
          </p:nvPr>
        </p:nvSpPr>
        <p:spPr>
          <a:xfrm>
            <a:off x="304800" y="990598"/>
            <a:ext cx="8839200" cy="838201"/>
          </a:xfrm>
        </p:spPr>
        <p:txBody>
          <a:bodyPr>
            <a:noAutofit/>
          </a:bodyPr>
          <a:lstStyle/>
          <a:p>
            <a:pPr algn="ctr"/>
            <a:r>
              <a:rPr lang="en-US" sz="3200" dirty="0"/>
              <a:t>Political Subdivision 401(k)/457(b) Adoptions</a:t>
            </a:r>
          </a:p>
        </p:txBody>
      </p:sp>
      <p:graphicFrame>
        <p:nvGraphicFramePr>
          <p:cNvPr id="13" name="Table 13">
            <a:extLst>
              <a:ext uri="{FF2B5EF4-FFF2-40B4-BE49-F238E27FC236}">
                <a16:creationId xmlns:a16="http://schemas.microsoft.com/office/drawing/2014/main" id="{D28AE858-2B64-D307-84D0-AD59D831DA3E}"/>
              </a:ext>
            </a:extLst>
          </p:cNvPr>
          <p:cNvGraphicFramePr>
            <a:graphicFrameLocks noGrp="1"/>
          </p:cNvGraphicFramePr>
          <p:nvPr>
            <p:ph sz="half" idx="1"/>
          </p:nvPr>
        </p:nvGraphicFramePr>
        <p:xfrm>
          <a:off x="455757" y="2480282"/>
          <a:ext cx="4121150" cy="2225040"/>
        </p:xfrm>
        <a:graphic>
          <a:graphicData uri="http://schemas.openxmlformats.org/drawingml/2006/table">
            <a:tbl>
              <a:tblPr firstRow="1" bandRow="1">
                <a:tableStyleId>{5C22544A-7EE6-4342-B048-85BDC9FD1C3A}</a:tableStyleId>
              </a:tblPr>
              <a:tblGrid>
                <a:gridCol w="2373168">
                  <a:extLst>
                    <a:ext uri="{9D8B030D-6E8A-4147-A177-3AD203B41FA5}">
                      <a16:colId xmlns:a16="http://schemas.microsoft.com/office/drawing/2014/main" val="3481942577"/>
                    </a:ext>
                  </a:extLst>
                </a:gridCol>
                <a:gridCol w="1747982">
                  <a:extLst>
                    <a:ext uri="{9D8B030D-6E8A-4147-A177-3AD203B41FA5}">
                      <a16:colId xmlns:a16="http://schemas.microsoft.com/office/drawing/2014/main" val="235749583"/>
                    </a:ext>
                  </a:extLst>
                </a:gridCol>
              </a:tblGrid>
              <a:tr h="370840">
                <a:tc>
                  <a:txBody>
                    <a:bodyPr/>
                    <a:lstStyle/>
                    <a:p>
                      <a:pPr algn="ctr"/>
                      <a:r>
                        <a:rPr lang="en-US" sz="1600" dirty="0">
                          <a:latin typeface="Calibri" panose="020F0502020204030204" pitchFamily="34" charset="0"/>
                          <a:cs typeface="Calibri" panose="020F0502020204030204" pitchFamily="34" charset="0"/>
                        </a:rPr>
                        <a:t>Local Government Type</a:t>
                      </a:r>
                    </a:p>
                  </a:txBody>
                  <a:tcPr/>
                </a:tc>
                <a:tc>
                  <a:txBody>
                    <a:bodyPr/>
                    <a:lstStyle/>
                    <a:p>
                      <a:pPr algn="ctr"/>
                      <a:r>
                        <a:rPr lang="en-US" sz="1600" dirty="0">
                          <a:latin typeface="Calibri" panose="020F0502020204030204" pitchFamily="34" charset="0"/>
                          <a:cs typeface="Calibri" panose="020F0502020204030204" pitchFamily="34" charset="0"/>
                        </a:rPr>
                        <a:t>Total Adopters</a:t>
                      </a:r>
                    </a:p>
                  </a:txBody>
                  <a:tcPr/>
                </a:tc>
                <a:extLst>
                  <a:ext uri="{0D108BD9-81ED-4DB2-BD59-A6C34878D82A}">
                    <a16:rowId xmlns:a16="http://schemas.microsoft.com/office/drawing/2014/main" val="2586688946"/>
                  </a:ext>
                </a:extLst>
              </a:tr>
              <a:tr h="370840">
                <a:tc>
                  <a:txBody>
                    <a:bodyPr/>
                    <a:lstStyle/>
                    <a:p>
                      <a:r>
                        <a:rPr lang="en-US" sz="1600" dirty="0">
                          <a:latin typeface="Calibri" panose="020F0502020204030204" pitchFamily="34" charset="0"/>
                          <a:cs typeface="Calibri" panose="020F0502020204030204" pitchFamily="34" charset="0"/>
                        </a:rPr>
                        <a:t>Counties</a:t>
                      </a:r>
                    </a:p>
                  </a:txBody>
                  <a:tcPr/>
                </a:tc>
                <a:tc>
                  <a:txBody>
                    <a:bodyPr/>
                    <a:lstStyle/>
                    <a:p>
                      <a:pPr algn="ctr"/>
                      <a:r>
                        <a:rPr lang="en-US" sz="1600" dirty="0">
                          <a:latin typeface="Calibri" panose="020F0502020204030204" pitchFamily="34" charset="0"/>
                          <a:cs typeface="Calibri" panose="020F0502020204030204" pitchFamily="34" charset="0"/>
                        </a:rPr>
                        <a:t>72</a:t>
                      </a:r>
                    </a:p>
                  </a:txBody>
                  <a:tcPr/>
                </a:tc>
                <a:extLst>
                  <a:ext uri="{0D108BD9-81ED-4DB2-BD59-A6C34878D82A}">
                    <a16:rowId xmlns:a16="http://schemas.microsoft.com/office/drawing/2014/main" val="3889469559"/>
                  </a:ext>
                </a:extLst>
              </a:tr>
              <a:tr h="370840">
                <a:tc>
                  <a:txBody>
                    <a:bodyPr/>
                    <a:lstStyle/>
                    <a:p>
                      <a:r>
                        <a:rPr lang="en-US" sz="1600" dirty="0">
                          <a:latin typeface="Calibri" panose="020F0502020204030204" pitchFamily="34" charset="0"/>
                          <a:cs typeface="Calibri" panose="020F0502020204030204" pitchFamily="34" charset="0"/>
                        </a:rPr>
                        <a:t>Municipalities</a:t>
                      </a:r>
                    </a:p>
                  </a:txBody>
                  <a:tcPr/>
                </a:tc>
                <a:tc>
                  <a:txBody>
                    <a:bodyPr/>
                    <a:lstStyle/>
                    <a:p>
                      <a:pPr algn="ctr"/>
                      <a:r>
                        <a:rPr lang="en-US" sz="1600" dirty="0">
                          <a:latin typeface="Calibri" panose="020F0502020204030204" pitchFamily="34" charset="0"/>
                          <a:cs typeface="Calibri" panose="020F0502020204030204" pitchFamily="34" charset="0"/>
                        </a:rPr>
                        <a:t>152</a:t>
                      </a:r>
                    </a:p>
                  </a:txBody>
                  <a:tcPr/>
                </a:tc>
                <a:extLst>
                  <a:ext uri="{0D108BD9-81ED-4DB2-BD59-A6C34878D82A}">
                    <a16:rowId xmlns:a16="http://schemas.microsoft.com/office/drawing/2014/main" val="2013642026"/>
                  </a:ext>
                </a:extLst>
              </a:tr>
              <a:tr h="370840">
                <a:tc>
                  <a:txBody>
                    <a:bodyPr/>
                    <a:lstStyle/>
                    <a:p>
                      <a:r>
                        <a:rPr lang="en-US" sz="1600" dirty="0">
                          <a:latin typeface="Calibri" panose="020F0502020204030204" pitchFamily="34" charset="0"/>
                          <a:cs typeface="Calibri" panose="020F0502020204030204" pitchFamily="34" charset="0"/>
                        </a:rPr>
                        <a:t>Special Districts</a:t>
                      </a:r>
                    </a:p>
                  </a:txBody>
                  <a:tcPr/>
                </a:tc>
                <a:tc>
                  <a:txBody>
                    <a:bodyPr/>
                    <a:lstStyle/>
                    <a:p>
                      <a:pPr algn="ctr"/>
                      <a:r>
                        <a:rPr lang="en-US" sz="1600" dirty="0">
                          <a:latin typeface="Calibri" panose="020F0502020204030204" pitchFamily="34" charset="0"/>
                          <a:cs typeface="Calibri" panose="020F0502020204030204" pitchFamily="34" charset="0"/>
                        </a:rPr>
                        <a:t>146</a:t>
                      </a:r>
                    </a:p>
                  </a:txBody>
                  <a:tcPr/>
                </a:tc>
                <a:extLst>
                  <a:ext uri="{0D108BD9-81ED-4DB2-BD59-A6C34878D82A}">
                    <a16:rowId xmlns:a16="http://schemas.microsoft.com/office/drawing/2014/main" val="3281165011"/>
                  </a:ext>
                </a:extLst>
              </a:tr>
              <a:tr h="370840">
                <a:tc>
                  <a:txBody>
                    <a:bodyPr/>
                    <a:lstStyle/>
                    <a:p>
                      <a:r>
                        <a:rPr lang="en-US" sz="1600" dirty="0">
                          <a:latin typeface="Calibri" panose="020F0502020204030204" pitchFamily="34" charset="0"/>
                          <a:cs typeface="Calibri" panose="020F0502020204030204" pitchFamily="34" charset="0"/>
                        </a:rPr>
                        <a:t>LEAs (457 adoptions)</a:t>
                      </a:r>
                    </a:p>
                  </a:txBody>
                  <a:tcPr/>
                </a:tc>
                <a:tc>
                  <a:txBody>
                    <a:bodyPr/>
                    <a:lstStyle/>
                    <a:p>
                      <a:pPr algn="ctr"/>
                      <a:r>
                        <a:rPr lang="en-US" sz="1600" dirty="0">
                          <a:latin typeface="Calibri" panose="020F0502020204030204" pitchFamily="34" charset="0"/>
                          <a:cs typeface="Calibri" panose="020F0502020204030204" pitchFamily="34" charset="0"/>
                        </a:rPr>
                        <a:t>13</a:t>
                      </a:r>
                    </a:p>
                  </a:txBody>
                  <a:tcPr/>
                </a:tc>
                <a:extLst>
                  <a:ext uri="{0D108BD9-81ED-4DB2-BD59-A6C34878D82A}">
                    <a16:rowId xmlns:a16="http://schemas.microsoft.com/office/drawing/2014/main" val="461916542"/>
                  </a:ext>
                </a:extLst>
              </a:tr>
              <a:tr h="370840">
                <a:tc>
                  <a:txBody>
                    <a:bodyPr/>
                    <a:lstStyle/>
                    <a:p>
                      <a:r>
                        <a:rPr lang="en-US" sz="1600" b="1" dirty="0">
                          <a:latin typeface="Calibri" panose="020F0502020204030204" pitchFamily="34" charset="0"/>
                          <a:cs typeface="Calibri" panose="020F0502020204030204" pitchFamily="34" charset="0"/>
                        </a:rPr>
                        <a:t>Total</a:t>
                      </a:r>
                    </a:p>
                  </a:txBody>
                  <a:tcPr/>
                </a:tc>
                <a:tc>
                  <a:txBody>
                    <a:bodyPr/>
                    <a:lstStyle/>
                    <a:p>
                      <a:pPr algn="ctr"/>
                      <a:r>
                        <a:rPr lang="en-US" sz="1600" b="1" dirty="0">
                          <a:latin typeface="Calibri" panose="020F0502020204030204" pitchFamily="34" charset="0"/>
                          <a:cs typeface="Calibri" panose="020F0502020204030204" pitchFamily="34" charset="0"/>
                        </a:rPr>
                        <a:t>383</a:t>
                      </a:r>
                    </a:p>
                  </a:txBody>
                  <a:tcPr/>
                </a:tc>
                <a:extLst>
                  <a:ext uri="{0D108BD9-81ED-4DB2-BD59-A6C34878D82A}">
                    <a16:rowId xmlns:a16="http://schemas.microsoft.com/office/drawing/2014/main" val="1413704436"/>
                  </a:ext>
                </a:extLst>
              </a:tr>
            </a:tbl>
          </a:graphicData>
        </a:graphic>
      </p:graphicFrame>
      <p:sp>
        <p:nvSpPr>
          <p:cNvPr id="14" name="TextBox 13">
            <a:extLst>
              <a:ext uri="{FF2B5EF4-FFF2-40B4-BE49-F238E27FC236}">
                <a16:creationId xmlns:a16="http://schemas.microsoft.com/office/drawing/2014/main" id="{10F94225-B30B-BB4B-4544-671B52C58C30}"/>
              </a:ext>
            </a:extLst>
          </p:cNvPr>
          <p:cNvSpPr txBox="1"/>
          <p:nvPr/>
        </p:nvSpPr>
        <p:spPr>
          <a:xfrm>
            <a:off x="458210" y="4705322"/>
            <a:ext cx="4116243"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Data as of 12/31/2023</a:t>
            </a:r>
          </a:p>
        </p:txBody>
      </p:sp>
    </p:spTree>
    <p:extLst>
      <p:ext uri="{BB962C8B-B14F-4D97-AF65-F5344CB8AC3E}">
        <p14:creationId xmlns:p14="http://schemas.microsoft.com/office/powerpoint/2010/main" val="70883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6F32-F006-3EEC-8AB4-8ADA9E7BE5BF}"/>
              </a:ext>
            </a:extLst>
          </p:cNvPr>
          <p:cNvSpPr>
            <a:spLocks noGrp="1"/>
          </p:cNvSpPr>
          <p:nvPr>
            <p:ph type="title"/>
          </p:nvPr>
        </p:nvSpPr>
        <p:spPr/>
        <p:txBody>
          <a:bodyPr/>
          <a:lstStyle/>
          <a:p>
            <a:r>
              <a:rPr lang="en-US" dirty="0"/>
              <a:t>Hybrid Plan turns 10!</a:t>
            </a:r>
          </a:p>
        </p:txBody>
      </p:sp>
      <p:sp>
        <p:nvSpPr>
          <p:cNvPr id="3" name="Content Placeholder 2">
            <a:extLst>
              <a:ext uri="{FF2B5EF4-FFF2-40B4-BE49-F238E27FC236}">
                <a16:creationId xmlns:a16="http://schemas.microsoft.com/office/drawing/2014/main" id="{3C26FA3F-7751-175A-3D54-DC96B6DAE633}"/>
              </a:ext>
            </a:extLst>
          </p:cNvPr>
          <p:cNvSpPr>
            <a:spLocks noGrp="1"/>
          </p:cNvSpPr>
          <p:nvPr>
            <p:ph idx="1"/>
          </p:nvPr>
        </p:nvSpPr>
        <p:spPr/>
        <p:txBody>
          <a:bodyPr/>
          <a:lstStyle/>
          <a:p>
            <a:r>
              <a:rPr lang="en-US" dirty="0"/>
              <a:t>The Hybrid Plan went into effect for newly hired State and Higher Education employees and Teachers July 1, 2014</a:t>
            </a:r>
          </a:p>
          <a:p>
            <a:r>
              <a:rPr lang="en-US" dirty="0"/>
              <a:t>Hybrid combines TCRS, 401(k) and retirement readiness education </a:t>
            </a:r>
          </a:p>
          <a:p>
            <a:r>
              <a:rPr lang="en-US" dirty="0"/>
              <a:t>Stabilizes government contribution rates</a:t>
            </a:r>
          </a:p>
          <a:p>
            <a:r>
              <a:rPr lang="en-US" dirty="0"/>
              <a:t>Government costs are fixed at 9% of payroll</a:t>
            </a:r>
          </a:p>
          <a:p>
            <a:endParaRPr lang="en-US" dirty="0"/>
          </a:p>
        </p:txBody>
      </p:sp>
    </p:spTree>
    <p:extLst>
      <p:ext uri="{BB962C8B-B14F-4D97-AF65-F5344CB8AC3E}">
        <p14:creationId xmlns:p14="http://schemas.microsoft.com/office/powerpoint/2010/main" val="38497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E5E1-BD08-2AED-7863-D5A65763236D}"/>
              </a:ext>
            </a:extLst>
          </p:cNvPr>
          <p:cNvSpPr>
            <a:spLocks noGrp="1"/>
          </p:cNvSpPr>
          <p:nvPr>
            <p:ph type="title"/>
          </p:nvPr>
        </p:nvSpPr>
        <p:spPr/>
        <p:txBody>
          <a:bodyPr/>
          <a:lstStyle/>
          <a:p>
            <a:r>
              <a:rPr lang="en-US" dirty="0"/>
              <a:t>Hybrid Plan Participation </a:t>
            </a:r>
          </a:p>
        </p:txBody>
      </p:sp>
      <p:graphicFrame>
        <p:nvGraphicFramePr>
          <p:cNvPr id="9" name="Content Placeholder 8">
            <a:extLst>
              <a:ext uri="{FF2B5EF4-FFF2-40B4-BE49-F238E27FC236}">
                <a16:creationId xmlns:a16="http://schemas.microsoft.com/office/drawing/2014/main" id="{6A899FC1-5557-F39B-C3E4-660937D15067}"/>
              </a:ext>
            </a:extLst>
          </p:cNvPr>
          <p:cNvGraphicFramePr>
            <a:graphicFrameLocks noGrp="1"/>
          </p:cNvGraphicFramePr>
          <p:nvPr>
            <p:ph idx="1"/>
            <p:extLst>
              <p:ext uri="{D42A27DB-BD31-4B8C-83A1-F6EECF244321}">
                <p14:modId xmlns:p14="http://schemas.microsoft.com/office/powerpoint/2010/main" val="3316290593"/>
              </p:ext>
            </p:extLst>
          </p:nvPr>
        </p:nvGraphicFramePr>
        <p:xfrm>
          <a:off x="457200" y="2057400"/>
          <a:ext cx="82296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259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662E-7C21-B170-868E-1B4937C5A2CF}"/>
              </a:ext>
            </a:extLst>
          </p:cNvPr>
          <p:cNvSpPr>
            <a:spLocks noGrp="1"/>
          </p:cNvSpPr>
          <p:nvPr>
            <p:ph type="title"/>
          </p:nvPr>
        </p:nvSpPr>
        <p:spPr/>
        <p:txBody>
          <a:bodyPr/>
          <a:lstStyle/>
          <a:p>
            <a:r>
              <a:rPr lang="en-US" dirty="0"/>
              <a:t>Projected Savings since 2014</a:t>
            </a:r>
          </a:p>
        </p:txBody>
      </p:sp>
      <p:graphicFrame>
        <p:nvGraphicFramePr>
          <p:cNvPr id="7" name="Content Placeholder 6">
            <a:extLst>
              <a:ext uri="{FF2B5EF4-FFF2-40B4-BE49-F238E27FC236}">
                <a16:creationId xmlns:a16="http://schemas.microsoft.com/office/drawing/2014/main" id="{30AA5818-E811-7F5C-D240-7ECDC50759C4}"/>
              </a:ext>
            </a:extLst>
          </p:cNvPr>
          <p:cNvGraphicFramePr>
            <a:graphicFrameLocks noGrp="1"/>
          </p:cNvGraphicFramePr>
          <p:nvPr>
            <p:ph idx="1"/>
            <p:extLst>
              <p:ext uri="{D42A27DB-BD31-4B8C-83A1-F6EECF244321}">
                <p14:modId xmlns:p14="http://schemas.microsoft.com/office/powerpoint/2010/main" val="3682191867"/>
              </p:ext>
            </p:extLst>
          </p:nvPr>
        </p:nvGraphicFramePr>
        <p:xfrm>
          <a:off x="457200" y="2057400"/>
          <a:ext cx="82296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77CD695-AE5B-D21E-45CC-3956D9DBCE45}"/>
              </a:ext>
            </a:extLst>
          </p:cNvPr>
          <p:cNvSpPr txBox="1"/>
          <p:nvPr/>
        </p:nvSpPr>
        <p:spPr>
          <a:xfrm>
            <a:off x="2590800" y="2438400"/>
            <a:ext cx="2209800" cy="646331"/>
          </a:xfrm>
          <a:prstGeom prst="rect">
            <a:avLst/>
          </a:prstGeom>
          <a:solidFill>
            <a:schemeClr val="bg1"/>
          </a:solidFill>
        </p:spPr>
        <p:txBody>
          <a:bodyPr wrap="square" rtlCol="0">
            <a:spAutoFit/>
          </a:bodyPr>
          <a:lstStyle/>
          <a:p>
            <a:pPr algn="ctr"/>
            <a:r>
              <a:rPr lang="en-US" dirty="0"/>
              <a:t>Projected Savings</a:t>
            </a:r>
            <a:br>
              <a:rPr lang="en-US" dirty="0"/>
            </a:br>
            <a:r>
              <a:rPr lang="en-US" dirty="0"/>
              <a:t>$855,338,112.95</a:t>
            </a:r>
          </a:p>
        </p:txBody>
      </p:sp>
      <p:sp>
        <p:nvSpPr>
          <p:cNvPr id="9" name="TextBox 8">
            <a:extLst>
              <a:ext uri="{FF2B5EF4-FFF2-40B4-BE49-F238E27FC236}">
                <a16:creationId xmlns:a16="http://schemas.microsoft.com/office/drawing/2014/main" id="{B7FA5CE4-4BDA-7B55-5982-93B3074F00BE}"/>
              </a:ext>
            </a:extLst>
          </p:cNvPr>
          <p:cNvSpPr txBox="1"/>
          <p:nvPr/>
        </p:nvSpPr>
        <p:spPr>
          <a:xfrm>
            <a:off x="5829300" y="2438400"/>
            <a:ext cx="2209800" cy="646331"/>
          </a:xfrm>
          <a:prstGeom prst="rect">
            <a:avLst/>
          </a:prstGeom>
          <a:solidFill>
            <a:schemeClr val="bg1"/>
          </a:solidFill>
        </p:spPr>
        <p:txBody>
          <a:bodyPr wrap="square" rtlCol="0">
            <a:spAutoFit/>
          </a:bodyPr>
          <a:lstStyle/>
          <a:p>
            <a:pPr algn="ctr"/>
            <a:r>
              <a:rPr lang="en-US" dirty="0"/>
              <a:t>Projected Savings</a:t>
            </a:r>
            <a:br>
              <a:rPr lang="en-US" dirty="0"/>
            </a:br>
            <a:r>
              <a:rPr lang="en-US" dirty="0"/>
              <a:t>$74,142,028</a:t>
            </a:r>
          </a:p>
        </p:txBody>
      </p:sp>
    </p:spTree>
    <p:extLst>
      <p:ext uri="{BB962C8B-B14F-4D97-AF65-F5344CB8AC3E}">
        <p14:creationId xmlns:p14="http://schemas.microsoft.com/office/powerpoint/2010/main" val="2066376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Retirement Readiness Education </a:t>
            </a:r>
          </a:p>
        </p:txBody>
      </p:sp>
      <p:pic>
        <p:nvPicPr>
          <p:cNvPr id="5" name="Content Placeholder 4"/>
          <p:cNvPicPr>
            <a:picLocks noGrp="1" noChangeAspect="1"/>
          </p:cNvPicPr>
          <p:nvPr>
            <p:ph idx="1"/>
          </p:nvPr>
        </p:nvPicPr>
        <p:blipFill>
          <a:blip r:embed="rId2"/>
          <a:stretch>
            <a:fillRect/>
          </a:stretch>
        </p:blipFill>
        <p:spPr>
          <a:xfrm>
            <a:off x="4528450" y="2091125"/>
            <a:ext cx="4386950" cy="3547676"/>
          </a:xfrm>
        </p:spPr>
      </p:pic>
      <p:sp>
        <p:nvSpPr>
          <p:cNvPr id="10" name="TextBox 9"/>
          <p:cNvSpPr txBox="1"/>
          <p:nvPr/>
        </p:nvSpPr>
        <p:spPr>
          <a:xfrm>
            <a:off x="457200" y="2091124"/>
            <a:ext cx="4071250" cy="4293483"/>
          </a:xfrm>
          <a:prstGeom prst="rect">
            <a:avLst/>
          </a:prstGeom>
          <a:noFill/>
        </p:spPr>
        <p:txBody>
          <a:bodyPr wrap="square" rtlCol="0">
            <a:spAutoFit/>
          </a:bodyPr>
          <a:lstStyle/>
          <a:p>
            <a:pPr>
              <a:spcAft>
                <a:spcPts val="600"/>
              </a:spcAft>
            </a:pPr>
            <a:r>
              <a:rPr lang="en-US" sz="3200" dirty="0">
                <a:latin typeface="+mj-lt"/>
              </a:rPr>
              <a:t>RetireReadyTN.gov</a:t>
            </a:r>
          </a:p>
          <a:p>
            <a:pPr marL="285750" indent="-285750">
              <a:spcAft>
                <a:spcPts val="600"/>
              </a:spcAft>
              <a:buFont typeface="Arial" panose="020B0604020202020204" pitchFamily="34" charset="0"/>
              <a:buChar char="•"/>
            </a:pPr>
            <a:r>
              <a:rPr lang="en-US" sz="2400" dirty="0">
                <a:latin typeface="+mj-lt"/>
              </a:rPr>
              <a:t>View plan features by employment </a:t>
            </a:r>
            <a:r>
              <a:rPr lang="en-US" sz="2400" dirty="0">
                <a:latin typeface="+mj-lt"/>
                <a:cs typeface="Calibri" panose="020F0502020204030204" pitchFamily="34" charset="0"/>
              </a:rPr>
              <a:t>type</a:t>
            </a:r>
          </a:p>
          <a:p>
            <a:pPr marL="285750" indent="-285750">
              <a:spcAft>
                <a:spcPts val="600"/>
              </a:spcAft>
              <a:buFont typeface="Arial" panose="020B0604020202020204" pitchFamily="34" charset="0"/>
              <a:buChar char="•"/>
            </a:pPr>
            <a:r>
              <a:rPr lang="en-US" sz="2400" dirty="0">
                <a:latin typeface="+mj-lt"/>
                <a:cs typeface="Calibri" panose="020F0502020204030204" pitchFamily="34" charset="0"/>
              </a:rPr>
              <a:t>Login to TCRS Member Self-Service and 401(k)/457(b) accounts</a:t>
            </a:r>
          </a:p>
          <a:p>
            <a:pPr marL="285750" indent="-285750">
              <a:spcAft>
                <a:spcPts val="600"/>
              </a:spcAft>
              <a:buFont typeface="Arial" panose="020B0604020202020204" pitchFamily="34" charset="0"/>
              <a:buChar char="•"/>
            </a:pPr>
            <a:r>
              <a:rPr lang="en-US" sz="2400" dirty="0">
                <a:latin typeface="+mj-lt"/>
                <a:cs typeface="Calibri" panose="020F0502020204030204" pitchFamily="34" charset="0"/>
              </a:rPr>
              <a:t>Access forms, guides and publications </a:t>
            </a:r>
          </a:p>
          <a:p>
            <a:pPr marL="285750" indent="-285750">
              <a:spcAft>
                <a:spcPts val="600"/>
              </a:spcAft>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60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Lifetime Income Score</a:t>
            </a:r>
          </a:p>
        </p:txBody>
      </p:sp>
      <p:sp>
        <p:nvSpPr>
          <p:cNvPr id="6" name="Content Placeholder 5">
            <a:extLst>
              <a:ext uri="{FF2B5EF4-FFF2-40B4-BE49-F238E27FC236}">
                <a16:creationId xmlns:a16="http://schemas.microsoft.com/office/drawing/2014/main" id="{35591074-DE73-4C64-A610-E6BFE286C032}"/>
              </a:ext>
            </a:extLst>
          </p:cNvPr>
          <p:cNvSpPr>
            <a:spLocks noGrp="1"/>
          </p:cNvSpPr>
          <p:nvPr>
            <p:ph idx="1"/>
          </p:nvPr>
        </p:nvSpPr>
        <p:spPr>
          <a:xfrm>
            <a:off x="190500" y="2077397"/>
            <a:ext cx="3086100" cy="4276491"/>
          </a:xfrm>
        </p:spPr>
        <p:txBody>
          <a:bodyPr>
            <a:normAutofit fontScale="55000" lnSpcReduction="20000"/>
          </a:bodyPr>
          <a:lstStyle/>
          <a:p>
            <a:pPr>
              <a:lnSpc>
                <a:spcPct val="120000"/>
              </a:lnSpc>
            </a:pPr>
            <a:r>
              <a:rPr lang="en-US" sz="3300" dirty="0"/>
              <a:t>Log in to your 401(k) and 457(b) accounts to see your Lifetime Income Score. </a:t>
            </a:r>
          </a:p>
          <a:p>
            <a:pPr>
              <a:lnSpc>
                <a:spcPct val="120000"/>
              </a:lnSpc>
            </a:pPr>
            <a:r>
              <a:rPr lang="en-US" sz="3300" dirty="0"/>
              <a:t>A projection of your TCRS benefit is now included for all vested TCRS members. </a:t>
            </a:r>
          </a:p>
          <a:p>
            <a:pPr>
              <a:lnSpc>
                <a:spcPct val="120000"/>
              </a:lnSpc>
            </a:pPr>
            <a:r>
              <a:rPr lang="en-US" sz="3300" dirty="0"/>
              <a:t>Your Lifetime Income Score (the percentage in the circle) shows you how close you are to meeting your income replacement goal.</a:t>
            </a:r>
          </a:p>
          <a:p>
            <a:endParaRPr lang="en-US" dirty="0"/>
          </a:p>
        </p:txBody>
      </p:sp>
      <p:pic>
        <p:nvPicPr>
          <p:cNvPr id="7" name="Picture 6">
            <a:extLst>
              <a:ext uri="{FF2B5EF4-FFF2-40B4-BE49-F238E27FC236}">
                <a16:creationId xmlns:a16="http://schemas.microsoft.com/office/drawing/2014/main" id="{B7D25FE4-B7BE-47E9-94E2-BDB8C76EC61D}"/>
              </a:ext>
            </a:extLst>
          </p:cNvPr>
          <p:cNvPicPr/>
          <p:nvPr/>
        </p:nvPicPr>
        <p:blipFill rotWithShape="1">
          <a:blip r:embed="rId3" r:link="rId4">
            <a:extLst>
              <a:ext uri="{28A0092B-C50C-407E-A947-70E740481C1C}">
                <a14:useLocalDpi xmlns:a14="http://schemas.microsoft.com/office/drawing/2010/main" val="0"/>
              </a:ext>
            </a:extLst>
          </a:blip>
          <a:srcRect l="-54" t="8364" r="54" b="18060"/>
          <a:stretch>
            <a:fillRect/>
          </a:stretch>
        </p:blipFill>
        <p:spPr bwMode="auto">
          <a:xfrm>
            <a:off x="3276600" y="2077397"/>
            <a:ext cx="5780314" cy="3104203"/>
          </a:xfrm>
          <a:prstGeom prst="rect">
            <a:avLst/>
          </a:prstGeom>
          <a:noFill/>
          <a:ln>
            <a:noFill/>
          </a:ln>
        </p:spPr>
      </p:pic>
    </p:spTree>
    <p:extLst>
      <p:ext uri="{BB962C8B-B14F-4D97-AF65-F5344CB8AC3E}">
        <p14:creationId xmlns:p14="http://schemas.microsoft.com/office/powerpoint/2010/main" val="428707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74A8BE-644D-4E2F-AE28-5C9F36B5F701}"/>
              </a:ext>
            </a:extLst>
          </p:cNvPr>
          <p:cNvSpPr txBox="1"/>
          <p:nvPr/>
        </p:nvSpPr>
        <p:spPr>
          <a:xfrm>
            <a:off x="4724400" y="2010519"/>
            <a:ext cx="4191000" cy="4847481"/>
          </a:xfrm>
          <a:prstGeom prst="rect">
            <a:avLst/>
          </a:prstGeom>
          <a:noFill/>
        </p:spPr>
        <p:txBody>
          <a:bodyPr wrap="square">
            <a:spAutoFit/>
          </a:bodyPr>
          <a:lstStyle/>
          <a:p>
            <a:pPr marL="0" indent="0">
              <a:spcAft>
                <a:spcPts val="600"/>
              </a:spcAft>
              <a:buNone/>
            </a:pPr>
            <a:r>
              <a:rPr lang="en-US" sz="2400" dirty="0">
                <a:solidFill>
                  <a:srgbClr val="002060"/>
                </a:solidFill>
                <a:latin typeface="+mj-lt"/>
                <a:ea typeface="+mj-ea"/>
                <a:cs typeface="+mj-cs"/>
              </a:rPr>
              <a:t>Retirement Counseling</a:t>
            </a:r>
          </a:p>
          <a:p>
            <a:pPr marL="0" indent="0">
              <a:spcAft>
                <a:spcPts val="600"/>
              </a:spcAft>
              <a:buNone/>
            </a:pPr>
            <a:r>
              <a:rPr lang="en-US" sz="2000" dirty="0">
                <a:latin typeface="+mj-lt"/>
                <a:cs typeface="Calibri" panose="020F0502020204030204" pitchFamily="34" charset="0"/>
              </a:rPr>
              <a:t>Available to advise members within three years of retirement </a:t>
            </a:r>
          </a:p>
          <a:p>
            <a:pPr marL="285750" indent="-285750">
              <a:spcAft>
                <a:spcPts val="600"/>
              </a:spcAft>
              <a:buFont typeface="Arial" panose="020B0604020202020204" pitchFamily="34" charset="0"/>
              <a:buChar char="•"/>
            </a:pPr>
            <a:r>
              <a:rPr lang="en-US" sz="2000" dirty="0">
                <a:latin typeface="+mj-lt"/>
                <a:cs typeface="Calibri" panose="020F0502020204030204" pitchFamily="34" charset="0"/>
              </a:rPr>
              <a:t>Determine the total income needed in retirement</a:t>
            </a:r>
          </a:p>
          <a:p>
            <a:pPr marL="285750" indent="-285750">
              <a:spcAft>
                <a:spcPts val="600"/>
              </a:spcAft>
              <a:buFont typeface="Arial" panose="020B0604020202020204" pitchFamily="34" charset="0"/>
              <a:buChar char="•"/>
            </a:pPr>
            <a:r>
              <a:rPr lang="en-US" sz="2000" dirty="0">
                <a:latin typeface="+mj-lt"/>
                <a:cs typeface="Calibri" panose="020F0502020204030204" pitchFamily="34" charset="0"/>
              </a:rPr>
              <a:t>Review benefit estimate and annuity options from TCRS and Social Security</a:t>
            </a:r>
          </a:p>
          <a:p>
            <a:pPr marL="285750" indent="-285750">
              <a:spcAft>
                <a:spcPts val="600"/>
              </a:spcAft>
              <a:buFont typeface="Arial" panose="020B0604020202020204" pitchFamily="34" charset="0"/>
              <a:buChar char="•"/>
            </a:pPr>
            <a:r>
              <a:rPr lang="en-US" sz="2000" dirty="0">
                <a:latin typeface="+mj-lt"/>
                <a:cs typeface="Calibri" panose="020F0502020204030204" pitchFamily="34" charset="0"/>
              </a:rPr>
              <a:t>Review 401(k) and 457(b) balances, investments, and distribution options</a:t>
            </a:r>
          </a:p>
          <a:p>
            <a:pPr marL="285750" indent="-285750">
              <a:spcAft>
                <a:spcPts val="600"/>
              </a:spcAft>
              <a:buFont typeface="Arial" panose="020B0604020202020204" pitchFamily="34" charset="0"/>
              <a:buChar char="•"/>
            </a:pPr>
            <a:r>
              <a:rPr lang="en-US" sz="2000" dirty="0">
                <a:latin typeface="+mj-lt"/>
                <a:cs typeface="Calibri" panose="020F0502020204030204" pitchFamily="34" charset="0"/>
              </a:rPr>
              <a:t>Discuss how to execute retirement plan </a:t>
            </a:r>
            <a:br>
              <a:rPr lang="en-US" sz="2000" dirty="0">
                <a:latin typeface="+mj-lt"/>
                <a:cs typeface="Calibri" panose="020F0502020204030204" pitchFamily="34" charset="0"/>
              </a:rPr>
            </a:br>
            <a:endParaRPr lang="en-US" sz="2000" dirty="0">
              <a:latin typeface="+mj-lt"/>
              <a:cs typeface="Calibri" panose="020F0502020204030204" pitchFamily="34" charset="0"/>
            </a:endParaRPr>
          </a:p>
        </p:txBody>
      </p:sp>
      <p:sp>
        <p:nvSpPr>
          <p:cNvPr id="2" name="Title 1">
            <a:extLst>
              <a:ext uri="{FF2B5EF4-FFF2-40B4-BE49-F238E27FC236}">
                <a16:creationId xmlns:a16="http://schemas.microsoft.com/office/drawing/2014/main" id="{18415ED1-4F1C-4137-A527-A0BDBB13847B}"/>
              </a:ext>
            </a:extLst>
          </p:cNvPr>
          <p:cNvSpPr>
            <a:spLocks noGrp="1"/>
          </p:cNvSpPr>
          <p:nvPr>
            <p:ph type="title"/>
          </p:nvPr>
        </p:nvSpPr>
        <p:spPr/>
        <p:txBody>
          <a:bodyPr>
            <a:normAutofit/>
          </a:bodyPr>
          <a:lstStyle/>
          <a:p>
            <a:pPr algn="ctr"/>
            <a:r>
              <a:rPr lang="en-US" dirty="0"/>
              <a:t>One-on-one counseling</a:t>
            </a:r>
          </a:p>
        </p:txBody>
      </p:sp>
      <p:sp>
        <p:nvSpPr>
          <p:cNvPr id="3" name="Content Placeholder 2">
            <a:extLst>
              <a:ext uri="{FF2B5EF4-FFF2-40B4-BE49-F238E27FC236}">
                <a16:creationId xmlns:a16="http://schemas.microsoft.com/office/drawing/2014/main" id="{EF315A1B-0EF7-4F75-973D-646392020507}"/>
              </a:ext>
            </a:extLst>
          </p:cNvPr>
          <p:cNvSpPr>
            <a:spLocks noGrp="1"/>
          </p:cNvSpPr>
          <p:nvPr>
            <p:ph idx="1"/>
          </p:nvPr>
        </p:nvSpPr>
        <p:spPr>
          <a:xfrm>
            <a:off x="244839" y="2133600"/>
            <a:ext cx="4029076" cy="4330374"/>
          </a:xfrm>
        </p:spPr>
        <p:txBody>
          <a:bodyPr>
            <a:normAutofit fontScale="77500" lnSpcReduction="20000"/>
          </a:bodyPr>
          <a:lstStyle/>
          <a:p>
            <a:pPr marL="0" indent="0">
              <a:spcBef>
                <a:spcPct val="0"/>
              </a:spcBef>
              <a:spcAft>
                <a:spcPts val="600"/>
              </a:spcAft>
              <a:buNone/>
            </a:pPr>
            <a:r>
              <a:rPr lang="en-US" dirty="0">
                <a:solidFill>
                  <a:srgbClr val="002060"/>
                </a:solidFill>
                <a:ea typeface="+mj-ea"/>
                <a:cs typeface="+mj-cs"/>
              </a:rPr>
              <a:t>Retirement Readiness Reviews</a:t>
            </a:r>
          </a:p>
          <a:p>
            <a:pPr marL="0" indent="0">
              <a:spcAft>
                <a:spcPts val="600"/>
              </a:spcAft>
              <a:buNone/>
            </a:pPr>
            <a:r>
              <a:rPr lang="en-US" sz="2600" dirty="0">
                <a:latin typeface="+mj-lt"/>
              </a:rPr>
              <a:t>Available to advise members at any stage in career</a:t>
            </a:r>
          </a:p>
          <a:p>
            <a:pPr>
              <a:spcAft>
                <a:spcPts val="600"/>
              </a:spcAft>
            </a:pPr>
            <a:r>
              <a:rPr lang="en-US" sz="2600" dirty="0">
                <a:latin typeface="+mj-lt"/>
              </a:rPr>
              <a:t>Review TCRS and defined contribution accounts, debts and outside assets</a:t>
            </a:r>
          </a:p>
          <a:p>
            <a:pPr>
              <a:spcAft>
                <a:spcPts val="600"/>
              </a:spcAft>
            </a:pPr>
            <a:r>
              <a:rPr lang="en-US" sz="2600" dirty="0">
                <a:latin typeface="+mj-lt"/>
              </a:rPr>
              <a:t>Discuss retirement goals and planned retirement age</a:t>
            </a:r>
          </a:p>
          <a:p>
            <a:pPr>
              <a:spcAft>
                <a:spcPts val="600"/>
              </a:spcAft>
            </a:pPr>
            <a:r>
              <a:rPr lang="en-US" sz="2600" dirty="0">
                <a:latin typeface="+mj-lt"/>
              </a:rPr>
              <a:t>Determine if contribution levels and investment options are in line with your goals</a:t>
            </a:r>
          </a:p>
          <a:p>
            <a:r>
              <a:rPr lang="en-US" sz="2600" dirty="0">
                <a:effectLst/>
                <a:latin typeface="+mj-lt"/>
                <a:ea typeface="Times New Roman" panose="02020603050405020304" pitchFamily="18" charset="0"/>
              </a:rPr>
              <a:t>Perform a personalized retirement analysis and provide investment advice</a:t>
            </a:r>
            <a:endParaRPr lang="en-US" sz="2600" dirty="0">
              <a:effectLst/>
              <a:latin typeface="+mj-lt"/>
              <a:ea typeface="Calibri" panose="020F0502020204030204" pitchFamily="34" charset="0"/>
            </a:endParaRPr>
          </a:p>
        </p:txBody>
      </p:sp>
    </p:spTree>
    <p:extLst>
      <p:ext uri="{BB962C8B-B14F-4D97-AF65-F5344CB8AC3E}">
        <p14:creationId xmlns:p14="http://schemas.microsoft.com/office/powerpoint/2010/main" val="516084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C20C-D92C-9832-A5F3-E79F0DB7348B}"/>
              </a:ext>
            </a:extLst>
          </p:cNvPr>
          <p:cNvSpPr>
            <a:spLocks noGrp="1"/>
          </p:cNvSpPr>
          <p:nvPr>
            <p:ph type="title"/>
          </p:nvPr>
        </p:nvSpPr>
        <p:spPr/>
        <p:txBody>
          <a:bodyPr>
            <a:normAutofit fontScale="90000"/>
          </a:bodyPr>
          <a:lstStyle/>
          <a:p>
            <a:r>
              <a:rPr lang="en-US" dirty="0"/>
              <a:t>Retirement Education and Resources</a:t>
            </a:r>
          </a:p>
        </p:txBody>
      </p:sp>
      <p:pic>
        <p:nvPicPr>
          <p:cNvPr id="5" name="Content Placeholder 4">
            <a:extLst>
              <a:ext uri="{FF2B5EF4-FFF2-40B4-BE49-F238E27FC236}">
                <a16:creationId xmlns:a16="http://schemas.microsoft.com/office/drawing/2014/main" id="{55B097DF-53DC-0079-99D8-BCC1AA8BA6D0}"/>
              </a:ext>
            </a:extLst>
          </p:cNvPr>
          <p:cNvPicPr>
            <a:picLocks noGrp="1" noChangeAspect="1"/>
          </p:cNvPicPr>
          <p:nvPr>
            <p:ph idx="1"/>
          </p:nvPr>
        </p:nvPicPr>
        <p:blipFill rotWithShape="1">
          <a:blip r:embed="rId2"/>
          <a:srcRect t="17308"/>
          <a:stretch/>
        </p:blipFill>
        <p:spPr>
          <a:xfrm>
            <a:off x="152400" y="1981201"/>
            <a:ext cx="8855126" cy="4267774"/>
          </a:xfrm>
        </p:spPr>
      </p:pic>
    </p:spTree>
    <p:extLst>
      <p:ext uri="{BB962C8B-B14F-4D97-AF65-F5344CB8AC3E}">
        <p14:creationId xmlns:p14="http://schemas.microsoft.com/office/powerpoint/2010/main" val="223783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9697-2EDF-A0A3-7D69-6411195A76AA}"/>
              </a:ext>
            </a:extLst>
          </p:cNvPr>
          <p:cNvSpPr>
            <a:spLocks noGrp="1"/>
          </p:cNvSpPr>
          <p:nvPr>
            <p:ph type="title"/>
          </p:nvPr>
        </p:nvSpPr>
        <p:spPr/>
        <p:txBody>
          <a:bodyPr/>
          <a:lstStyle/>
          <a:p>
            <a:r>
              <a:rPr lang="en-US" dirty="0"/>
              <a:t>Local Government Investment Pool </a:t>
            </a:r>
          </a:p>
        </p:txBody>
      </p:sp>
      <p:sp>
        <p:nvSpPr>
          <p:cNvPr id="3" name="Content Placeholder 2">
            <a:extLst>
              <a:ext uri="{FF2B5EF4-FFF2-40B4-BE49-F238E27FC236}">
                <a16:creationId xmlns:a16="http://schemas.microsoft.com/office/drawing/2014/main" id="{04CE4E01-C655-BC84-837A-28932AD07E2F}"/>
              </a:ext>
            </a:extLst>
          </p:cNvPr>
          <p:cNvSpPr>
            <a:spLocks noGrp="1"/>
          </p:cNvSpPr>
          <p:nvPr>
            <p:ph idx="1"/>
          </p:nvPr>
        </p:nvSpPr>
        <p:spPr/>
        <p:txBody>
          <a:bodyPr>
            <a:normAutofit/>
          </a:bodyPr>
          <a:lstStyle/>
          <a:p>
            <a:r>
              <a:rPr lang="en-US" dirty="0"/>
              <a:t>Treasury manages state and local governments’ short-term investments through the SPIF and LGIP</a:t>
            </a:r>
          </a:p>
          <a:p>
            <a:r>
              <a:rPr lang="en-US" dirty="0"/>
              <a:t>Low fees</a:t>
            </a:r>
          </a:p>
          <a:p>
            <a:r>
              <a:rPr lang="en-US" dirty="0"/>
              <a:t>447 local governmental entities participate</a:t>
            </a:r>
          </a:p>
          <a:p>
            <a:r>
              <a:rPr lang="en-US" dirty="0"/>
              <a:t>62 county governments </a:t>
            </a:r>
          </a:p>
          <a:p>
            <a:r>
              <a:rPr lang="en-US" dirty="0"/>
              <a:t>LGIP earned $346.8 million in 10 years </a:t>
            </a:r>
          </a:p>
          <a:p>
            <a:r>
              <a:rPr lang="en-US" dirty="0"/>
              <a:t>Earnings for FY24 through April are $328 million</a:t>
            </a:r>
          </a:p>
        </p:txBody>
      </p:sp>
    </p:spTree>
    <p:extLst>
      <p:ext uri="{BB962C8B-B14F-4D97-AF65-F5344CB8AC3E}">
        <p14:creationId xmlns:p14="http://schemas.microsoft.com/office/powerpoint/2010/main" val="97686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640B-D664-4FA0-A345-ADC4AB9947F2}"/>
              </a:ext>
            </a:extLst>
          </p:cNvPr>
          <p:cNvSpPr>
            <a:spLocks noGrp="1"/>
          </p:cNvSpPr>
          <p:nvPr>
            <p:ph type="title"/>
          </p:nvPr>
        </p:nvSpPr>
        <p:spPr/>
        <p:txBody>
          <a:bodyPr>
            <a:noAutofit/>
          </a:bodyPr>
          <a:lstStyle/>
          <a:p>
            <a:r>
              <a:rPr lang="en-US" sz="2800" dirty="0"/>
              <a:t>Schedule a meeting with </a:t>
            </a:r>
            <a:br>
              <a:rPr lang="en-US" sz="2800" dirty="0"/>
            </a:br>
            <a:r>
              <a:rPr lang="en-US" sz="2800" dirty="0"/>
              <a:t>a RetireReadyTN Plan Advisor</a:t>
            </a:r>
          </a:p>
        </p:txBody>
      </p:sp>
      <p:sp>
        <p:nvSpPr>
          <p:cNvPr id="3" name="Content Placeholder 2">
            <a:extLst>
              <a:ext uri="{FF2B5EF4-FFF2-40B4-BE49-F238E27FC236}">
                <a16:creationId xmlns:a16="http://schemas.microsoft.com/office/drawing/2014/main" id="{CDF13279-5C88-4176-BB7E-5DA2E06F0598}"/>
              </a:ext>
            </a:extLst>
          </p:cNvPr>
          <p:cNvSpPr>
            <a:spLocks noGrp="1"/>
          </p:cNvSpPr>
          <p:nvPr>
            <p:ph idx="1"/>
          </p:nvPr>
        </p:nvSpPr>
        <p:spPr>
          <a:xfrm>
            <a:off x="457200" y="2070425"/>
            <a:ext cx="8382000" cy="4330375"/>
          </a:xfrm>
        </p:spPr>
        <p:txBody>
          <a:bodyPr>
            <a:normAutofit fontScale="85000" lnSpcReduction="20000"/>
          </a:bodyPr>
          <a:lstStyle/>
          <a:p>
            <a:r>
              <a:rPr lang="en-US" dirty="0"/>
              <a:t>Retirement readiness reviews may be scheduled at RetireReadyTN.gov or by calling 800-922-7772</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r>
              <a:rPr lang="en-US" dirty="0"/>
              <a:t>Retirement counseling meetings may be requested by phone and are typically scheduled approximately 60 days after your benefit estimate is ordered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2319E488-B367-48D5-9F9A-87F05FF50463}"/>
              </a:ext>
            </a:extLst>
          </p:cNvPr>
          <p:cNvPicPr>
            <a:picLocks noChangeAspect="1"/>
          </p:cNvPicPr>
          <p:nvPr/>
        </p:nvPicPr>
        <p:blipFill rotWithShape="1">
          <a:blip r:embed="rId3"/>
          <a:srcRect t="9757"/>
          <a:stretch/>
        </p:blipFill>
        <p:spPr>
          <a:xfrm>
            <a:off x="2133600" y="2971800"/>
            <a:ext cx="4902926" cy="1905000"/>
          </a:xfrm>
          <a:prstGeom prst="rect">
            <a:avLst/>
          </a:prstGeom>
        </p:spPr>
      </p:pic>
    </p:spTree>
    <p:extLst>
      <p:ext uri="{BB962C8B-B14F-4D97-AF65-F5344CB8AC3E}">
        <p14:creationId xmlns:p14="http://schemas.microsoft.com/office/powerpoint/2010/main" val="2808986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a Retirement Readiness Review?">
            <a:hlinkClick r:id="" action="ppaction://media"/>
            <a:extLst>
              <a:ext uri="{FF2B5EF4-FFF2-40B4-BE49-F238E27FC236}">
                <a16:creationId xmlns:a16="http://schemas.microsoft.com/office/drawing/2014/main" id="{55BE1D1C-3463-136B-9DC7-B66825FAC473}"/>
              </a:ext>
            </a:extLst>
          </p:cNvPr>
          <p:cNvPicPr>
            <a:picLocks noGrp="1" noRot="1" noChangeAspect="1"/>
          </p:cNvPicPr>
          <p:nvPr>
            <p:ph idx="1"/>
            <a:videoFile r:link="rId1"/>
          </p:nvPr>
        </p:nvPicPr>
        <p:blipFill>
          <a:blip r:embed="rId3"/>
          <a:stretch>
            <a:fillRect/>
          </a:stretch>
        </p:blipFill>
        <p:spPr>
          <a:xfrm>
            <a:off x="214801" y="1295400"/>
            <a:ext cx="8776799" cy="4958553"/>
          </a:xfrm>
          <a:prstGeom prst="rect">
            <a:avLst/>
          </a:prstGeom>
        </p:spPr>
      </p:pic>
    </p:spTree>
    <p:extLst>
      <p:ext uri="{BB962C8B-B14F-4D97-AF65-F5344CB8AC3E}">
        <p14:creationId xmlns:p14="http://schemas.microsoft.com/office/powerpoint/2010/main" val="1190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2819400"/>
            <a:ext cx="8458200" cy="990601"/>
          </a:xfrm>
        </p:spPr>
        <p:txBody>
          <a:bodyPr>
            <a:normAutofit/>
          </a:bodyPr>
          <a:lstStyle/>
          <a:p>
            <a:r>
              <a:rPr lang="en-US" sz="3600" b="1" dirty="0">
                <a:latin typeface="+mj-lt"/>
                <a:cs typeface="Times New Roman" panose="02020603050405020304" pitchFamily="18" charset="0"/>
              </a:rPr>
              <a:t>2024 Legislative Updates </a:t>
            </a:r>
            <a:endParaRPr lang="en-US" dirty="0">
              <a:latin typeface="+mj-lt"/>
            </a:endParaRPr>
          </a:p>
        </p:txBody>
      </p:sp>
    </p:spTree>
    <p:extLst>
      <p:ext uri="{BB962C8B-B14F-4D97-AF65-F5344CB8AC3E}">
        <p14:creationId xmlns:p14="http://schemas.microsoft.com/office/powerpoint/2010/main" val="2875932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C948-44F8-B14B-55A7-A34A35479BBC}"/>
              </a:ext>
            </a:extLst>
          </p:cNvPr>
          <p:cNvSpPr>
            <a:spLocks noGrp="1"/>
          </p:cNvSpPr>
          <p:nvPr>
            <p:ph type="title"/>
          </p:nvPr>
        </p:nvSpPr>
        <p:spPr/>
        <p:txBody>
          <a:bodyPr/>
          <a:lstStyle/>
          <a:p>
            <a:r>
              <a:rPr lang="en-US" sz="4000" dirty="0">
                <a:cs typeface="Times New Roman" panose="02020603050405020304" pitchFamily="18" charset="0"/>
              </a:rPr>
              <a:t>R</a:t>
            </a:r>
            <a:r>
              <a:rPr lang="en-US" sz="4000" cap="small" dirty="0">
                <a:cs typeface="Times New Roman" panose="02020603050405020304" pitchFamily="18" charset="0"/>
              </a:rPr>
              <a:t>eturn to Work</a:t>
            </a:r>
            <a:endParaRPr lang="en-US" dirty="0"/>
          </a:p>
        </p:txBody>
      </p:sp>
      <p:sp>
        <p:nvSpPr>
          <p:cNvPr id="3" name="Content Placeholder 2">
            <a:extLst>
              <a:ext uri="{FF2B5EF4-FFF2-40B4-BE49-F238E27FC236}">
                <a16:creationId xmlns:a16="http://schemas.microsoft.com/office/drawing/2014/main" id="{770C68CD-6288-F91F-7F4B-5389B255B8BE}"/>
              </a:ext>
            </a:extLst>
          </p:cNvPr>
          <p:cNvSpPr>
            <a:spLocks noGrp="1"/>
          </p:cNvSpPr>
          <p:nvPr>
            <p:ph idx="1"/>
          </p:nvPr>
        </p:nvSpPr>
        <p:spPr/>
        <p:txBody>
          <a:bodyPr>
            <a:normAutofit fontScale="70000" lnSpcReduction="20000"/>
          </a:bodyPr>
          <a:lstStyle/>
          <a:p>
            <a:r>
              <a:rPr lang="en-US" dirty="0"/>
              <a:t>Generally, retired TCRS members are not permitted to draw retirement benefits while they are re-employed in a position covered by TCRS</a:t>
            </a:r>
          </a:p>
          <a:p>
            <a:r>
              <a:rPr lang="en-US" dirty="0"/>
              <a:t>A number of exceptions to this general rule are set forth in retirement law</a:t>
            </a:r>
          </a:p>
          <a:p>
            <a:r>
              <a:rPr lang="en-US" dirty="0"/>
              <a:t>RTW provisions typically introduced to address special employment needs or shortages. </a:t>
            </a:r>
          </a:p>
          <a:p>
            <a:r>
              <a:rPr lang="en-US" dirty="0"/>
              <a:t>Since 2021 there have been six (6) bills enacted by the General Assembly to expand or make changes to return-to-work programs.</a:t>
            </a:r>
          </a:p>
          <a:p>
            <a:pPr lvl="1"/>
            <a:r>
              <a:rPr lang="en-US" dirty="0"/>
              <a:t>Law enforcement officers (2 bills, 2021 and 2023)</a:t>
            </a:r>
          </a:p>
          <a:p>
            <a:pPr lvl="1"/>
            <a:r>
              <a:rPr lang="en-US" dirty="0"/>
              <a:t>Emergency medical services personnel (2022)</a:t>
            </a:r>
          </a:p>
          <a:p>
            <a:pPr lvl="1"/>
            <a:r>
              <a:rPr lang="en-US" dirty="0"/>
              <a:t>K-12 teachers and bus drivers (2022)</a:t>
            </a:r>
          </a:p>
          <a:p>
            <a:pPr lvl="1"/>
            <a:r>
              <a:rPr lang="en-US" dirty="0"/>
              <a:t>Revisions to 120-day temporary employment (2023)</a:t>
            </a:r>
          </a:p>
          <a:p>
            <a:pPr lvl="1"/>
            <a:r>
              <a:rPr lang="en-US" dirty="0"/>
              <a:t>School resource officers (2024)</a:t>
            </a:r>
          </a:p>
          <a:p>
            <a:endParaRPr lang="en-US" dirty="0"/>
          </a:p>
          <a:p>
            <a:endParaRPr lang="en-US" dirty="0"/>
          </a:p>
          <a:p>
            <a:endParaRPr lang="en-US" dirty="0"/>
          </a:p>
        </p:txBody>
      </p:sp>
    </p:spTree>
    <p:extLst>
      <p:ext uri="{BB962C8B-B14F-4D97-AF65-F5344CB8AC3E}">
        <p14:creationId xmlns:p14="http://schemas.microsoft.com/office/powerpoint/2010/main" val="342599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a:cs typeface="Times New Roman" panose="02020603050405020304" pitchFamily="18" charset="0"/>
              </a:rPr>
              <a:t>Comparison of Return-to-Work Programs</a:t>
            </a:r>
            <a:br>
              <a:rPr lang="en-US" sz="2800" b="1" dirty="0">
                <a:cs typeface="Times New Roman" panose="02020603050405020304" pitchFamily="18" charset="0"/>
              </a:rPr>
            </a:br>
            <a:r>
              <a:rPr lang="en-US" sz="2800" b="1" dirty="0">
                <a:cs typeface="Times New Roman" panose="02020603050405020304" pitchFamily="18" charset="0"/>
              </a:rPr>
              <a:t>(N</a:t>
            </a:r>
            <a:r>
              <a:rPr lang="en-US" sz="2800" dirty="0">
                <a:cs typeface="Times New Roman" panose="02020603050405020304" pitchFamily="18" charset="0"/>
              </a:rPr>
              <a:t>o</a:t>
            </a:r>
            <a:r>
              <a:rPr lang="en-US" sz="2800" b="1" dirty="0">
                <a:cs typeface="Times New Roman" panose="02020603050405020304" pitchFamily="18" charset="0"/>
              </a:rPr>
              <a:t> Reduction in Retirement Benefits)</a:t>
            </a:r>
            <a:endParaRPr lang="en-US" sz="2800" dirty="0"/>
          </a:p>
        </p:txBody>
      </p:sp>
      <p:graphicFrame>
        <p:nvGraphicFramePr>
          <p:cNvPr id="3" name="Table 5">
            <a:extLst>
              <a:ext uri="{FF2B5EF4-FFF2-40B4-BE49-F238E27FC236}">
                <a16:creationId xmlns:a16="http://schemas.microsoft.com/office/drawing/2014/main" id="{AE4C3637-8A96-97DA-8D6D-F9D236BF618F}"/>
              </a:ext>
            </a:extLst>
          </p:cNvPr>
          <p:cNvGraphicFramePr>
            <a:graphicFrameLocks noGrp="1"/>
          </p:cNvGraphicFramePr>
          <p:nvPr>
            <p:ph idx="1"/>
            <p:extLst>
              <p:ext uri="{D42A27DB-BD31-4B8C-83A1-F6EECF244321}">
                <p14:modId xmlns:p14="http://schemas.microsoft.com/office/powerpoint/2010/main" val="1968806078"/>
              </p:ext>
            </p:extLst>
          </p:nvPr>
        </p:nvGraphicFramePr>
        <p:xfrm>
          <a:off x="457200" y="2057400"/>
          <a:ext cx="8077200" cy="396240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1262492994"/>
                    </a:ext>
                  </a:extLst>
                </a:gridCol>
                <a:gridCol w="2019300">
                  <a:extLst>
                    <a:ext uri="{9D8B030D-6E8A-4147-A177-3AD203B41FA5}">
                      <a16:colId xmlns:a16="http://schemas.microsoft.com/office/drawing/2014/main" val="671533133"/>
                    </a:ext>
                  </a:extLst>
                </a:gridCol>
                <a:gridCol w="2019300">
                  <a:extLst>
                    <a:ext uri="{9D8B030D-6E8A-4147-A177-3AD203B41FA5}">
                      <a16:colId xmlns:a16="http://schemas.microsoft.com/office/drawing/2014/main" val="3905679546"/>
                    </a:ext>
                  </a:extLst>
                </a:gridCol>
                <a:gridCol w="2019300">
                  <a:extLst>
                    <a:ext uri="{9D8B030D-6E8A-4147-A177-3AD203B41FA5}">
                      <a16:colId xmlns:a16="http://schemas.microsoft.com/office/drawing/2014/main" val="3362219312"/>
                    </a:ext>
                  </a:extLst>
                </a:gridCol>
              </a:tblGrid>
              <a:tr h="1063325">
                <a:tc>
                  <a:txBody>
                    <a:bodyPr/>
                    <a:lstStyle/>
                    <a:p>
                      <a:pPr algn="ctr" fontAlgn="b"/>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1800" b="1" i="0" u="none" strike="noStrike" dirty="0">
                          <a:solidFill>
                            <a:schemeClr val="bg1"/>
                          </a:solidFill>
                          <a:effectLst/>
                          <a:latin typeface="Calibri" panose="020F0502020204030204" pitchFamily="34" charset="0"/>
                          <a:cs typeface="Calibri" panose="020F0502020204030204" pitchFamily="34" charset="0"/>
                        </a:rPr>
                        <a:t>120-Day Temporary</a:t>
                      </a:r>
                      <a:br>
                        <a:rPr lang="en-US" sz="1800" b="1" i="0" u="none" strike="noStrike" dirty="0">
                          <a:solidFill>
                            <a:schemeClr val="bg1"/>
                          </a:solidFill>
                          <a:effectLst/>
                          <a:latin typeface="Calibri" panose="020F0502020204030204" pitchFamily="34" charset="0"/>
                          <a:cs typeface="Calibri" panose="020F0502020204030204" pitchFamily="34" charset="0"/>
                        </a:rPr>
                      </a:br>
                      <a:r>
                        <a:rPr lang="en-US" sz="1800" b="1" i="0" u="none" strike="noStrike" dirty="0">
                          <a:solidFill>
                            <a:schemeClr val="bg1"/>
                          </a:solidFill>
                          <a:effectLst/>
                          <a:latin typeface="Calibri" panose="020F0502020204030204" pitchFamily="34" charset="0"/>
                          <a:cs typeface="Calibri" panose="020F0502020204030204" pitchFamily="34" charset="0"/>
                        </a:rPr>
                        <a:t>Employment</a:t>
                      </a:r>
                    </a:p>
                  </a:txBody>
                  <a:tcPr marL="9525" marR="9525" marT="9525" marB="0" anchor="b"/>
                </a:tc>
                <a:tc>
                  <a:txBody>
                    <a:bodyPr/>
                    <a:lstStyle/>
                    <a:p>
                      <a:pPr algn="ctr" fontAlgn="b"/>
                      <a:r>
                        <a:rPr lang="en-US" sz="1800" b="1" i="0" u="none" strike="noStrike" dirty="0">
                          <a:solidFill>
                            <a:schemeClr val="bg1"/>
                          </a:solidFill>
                          <a:effectLst/>
                          <a:latin typeface="Calibri" panose="020F0502020204030204" pitchFamily="34" charset="0"/>
                          <a:cs typeface="Calibri" panose="020F0502020204030204" pitchFamily="34" charset="0"/>
                        </a:rPr>
                        <a:t>Limited Reemployment </a:t>
                      </a:r>
                      <a:br>
                        <a:rPr lang="en-US" sz="1800" b="1" i="0" u="none" strike="noStrike" dirty="0">
                          <a:solidFill>
                            <a:schemeClr val="bg1"/>
                          </a:solidFill>
                          <a:effectLst/>
                          <a:latin typeface="Calibri" panose="020F0502020204030204" pitchFamily="34" charset="0"/>
                          <a:cs typeface="Calibri" panose="020F0502020204030204" pitchFamily="34" charset="0"/>
                        </a:rPr>
                      </a:br>
                      <a:r>
                        <a:rPr lang="en-US" sz="1800" b="1" i="0" u="none" strike="noStrike" dirty="0">
                          <a:solidFill>
                            <a:schemeClr val="bg1"/>
                          </a:solidFill>
                          <a:effectLst/>
                          <a:latin typeface="Calibri" panose="020F0502020204030204" pitchFamily="34" charset="0"/>
                          <a:cs typeface="Calibri" panose="020F0502020204030204" pitchFamily="34" charset="0"/>
                        </a:rPr>
                        <a:t>of Retired Teachers</a:t>
                      </a:r>
                    </a:p>
                  </a:txBody>
                  <a:tcPr marL="9525" marR="9525" marT="9525" marB="0" anchor="b"/>
                </a:tc>
                <a:tc>
                  <a:txBody>
                    <a:bodyPr/>
                    <a:lstStyle/>
                    <a:p>
                      <a:pPr algn="ctr" fontAlgn="b"/>
                      <a:r>
                        <a:rPr lang="en-US" sz="1800" b="1" i="0" u="none" strike="noStrike" dirty="0">
                          <a:solidFill>
                            <a:schemeClr val="bg1"/>
                          </a:solidFill>
                          <a:effectLst/>
                          <a:latin typeface="Calibri" panose="020F0502020204030204" pitchFamily="34" charset="0"/>
                          <a:cs typeface="Calibri" panose="020F0502020204030204" pitchFamily="34" charset="0"/>
                        </a:rPr>
                        <a:t>Return to Work </a:t>
                      </a:r>
                      <a:br>
                        <a:rPr lang="en-US" sz="1800" b="1" i="0" u="none" strike="noStrike" dirty="0">
                          <a:solidFill>
                            <a:schemeClr val="bg1"/>
                          </a:solidFill>
                          <a:effectLst/>
                          <a:latin typeface="Calibri" panose="020F0502020204030204" pitchFamily="34" charset="0"/>
                          <a:cs typeface="Calibri" panose="020F0502020204030204" pitchFamily="34" charset="0"/>
                        </a:rPr>
                      </a:br>
                      <a:r>
                        <a:rPr lang="en-US" sz="1800" b="1" i="0" u="none" strike="noStrike" dirty="0">
                          <a:solidFill>
                            <a:schemeClr val="bg1"/>
                          </a:solidFill>
                          <a:effectLst/>
                          <a:latin typeface="Calibri" panose="020F0502020204030204" pitchFamily="34" charset="0"/>
                          <a:cs typeface="Calibri" panose="020F0502020204030204" pitchFamily="34" charset="0"/>
                        </a:rPr>
                        <a:t>School Resource Officer</a:t>
                      </a:r>
                    </a:p>
                  </a:txBody>
                  <a:tcPr marL="9525" marR="9525" marT="9525" marB="0" anchor="b"/>
                </a:tc>
                <a:extLst>
                  <a:ext uri="{0D108BD9-81ED-4DB2-BD59-A6C34878D82A}">
                    <a16:rowId xmlns:a16="http://schemas.microsoft.com/office/drawing/2014/main" val="3554865915"/>
                  </a:ext>
                </a:extLst>
              </a:tr>
              <a:tr h="579815">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Salary Limits</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cs typeface="Calibri" panose="020F0502020204030204" pitchFamily="34" charset="0"/>
                        </a:rPr>
                        <a:t>Yes—60% of last salary initial year*</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Yes - 85% of salary</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No</a:t>
                      </a:r>
                    </a:p>
                  </a:txBody>
                  <a:tcPr marL="9525" marR="9525" marT="9525" marB="0" anchor="b"/>
                </a:tc>
                <a:extLst>
                  <a:ext uri="{0D108BD9-81ED-4DB2-BD59-A6C34878D82A}">
                    <a16:rowId xmlns:a16="http://schemas.microsoft.com/office/drawing/2014/main" val="2300346559"/>
                  </a:ext>
                </a:extLst>
              </a:tr>
              <a:tr h="579815">
                <a:tc>
                  <a:txBody>
                    <a:bodyPr/>
                    <a:lstStyle/>
                    <a:p>
                      <a:pPr algn="l" fontAlgn="b"/>
                      <a:r>
                        <a:rPr lang="en-US" sz="1800" b="1" i="0" u="none" strike="noStrike">
                          <a:solidFill>
                            <a:srgbClr val="000000"/>
                          </a:solidFill>
                          <a:effectLst/>
                          <a:latin typeface="Calibri" panose="020F0502020204030204" pitchFamily="34" charset="0"/>
                          <a:cs typeface="Calibri" panose="020F0502020204030204" pitchFamily="34" charset="0"/>
                        </a:rPr>
                        <a:t>Work Limits</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cs typeface="Calibri" panose="020F0502020204030204" pitchFamily="34" charset="0"/>
                        </a:rPr>
                        <a:t>120 days **</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No</a:t>
                      </a:r>
                    </a:p>
                  </a:txBody>
                  <a:tcPr marL="9525" marR="9525" marT="9525" marB="0" anchor="b"/>
                </a:tc>
                <a:extLst>
                  <a:ext uri="{0D108BD9-81ED-4DB2-BD59-A6C34878D82A}">
                    <a16:rowId xmlns:a16="http://schemas.microsoft.com/office/drawing/2014/main" val="3309205595"/>
                  </a:ext>
                </a:extLst>
              </a:tr>
              <a:tr h="579815">
                <a:tc>
                  <a:txBody>
                    <a:bodyPr/>
                    <a:lstStyle/>
                    <a:p>
                      <a:pPr algn="l" fontAlgn="b"/>
                      <a:r>
                        <a:rPr lang="en-US" sz="1800" b="1" i="0" u="none" strike="noStrike">
                          <a:solidFill>
                            <a:srgbClr val="000000"/>
                          </a:solidFill>
                          <a:effectLst/>
                          <a:latin typeface="Calibri" panose="020F0502020204030204" pitchFamily="34" charset="0"/>
                          <a:cs typeface="Calibri" panose="020F0502020204030204" pitchFamily="34" charset="0"/>
                        </a:rPr>
                        <a:t>Benefit Reduction</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cs typeface="Calibri" panose="020F0502020204030204" pitchFamily="34" charset="0"/>
                        </a:rPr>
                        <a:t>No</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cs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No</a:t>
                      </a:r>
                    </a:p>
                  </a:txBody>
                  <a:tcPr marL="9525" marR="9525" marT="9525" marB="0" anchor="b"/>
                </a:tc>
                <a:extLst>
                  <a:ext uri="{0D108BD9-81ED-4DB2-BD59-A6C34878D82A}">
                    <a16:rowId xmlns:a16="http://schemas.microsoft.com/office/drawing/2014/main" val="3428951722"/>
                  </a:ext>
                </a:extLst>
              </a:tr>
              <a:tr h="579815">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Who</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cs typeface="Calibri" panose="020F0502020204030204" pitchFamily="34" charset="0"/>
                        </a:rPr>
                        <a:t>Any retired member</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cs typeface="Calibri" panose="020F0502020204030204" pitchFamily="34" charset="0"/>
                        </a:rPr>
                        <a:t>Retired Teachers</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School Resource Officer</a:t>
                      </a:r>
                    </a:p>
                  </a:txBody>
                  <a:tcPr marL="9525" marR="9525" marT="9525" marB="0" anchor="b"/>
                </a:tc>
                <a:extLst>
                  <a:ext uri="{0D108BD9-81ED-4DB2-BD59-A6C34878D82A}">
                    <a16:rowId xmlns:a16="http://schemas.microsoft.com/office/drawing/2014/main" val="3561824570"/>
                  </a:ext>
                </a:extLst>
              </a:tr>
              <a:tr h="579815">
                <a:tc>
                  <a:txBody>
                    <a:bodyPr/>
                    <a:lstStyle/>
                    <a:p>
                      <a:pPr algn="l" fontAlgn="b"/>
                      <a:r>
                        <a:rPr lang="en-US" sz="1800" b="1" i="0" u="none" strike="noStrike">
                          <a:solidFill>
                            <a:srgbClr val="000000"/>
                          </a:solidFill>
                          <a:effectLst/>
                          <a:latin typeface="Calibri" panose="020F0502020204030204" pitchFamily="34" charset="0"/>
                          <a:cs typeface="Calibri" panose="020F0502020204030204" pitchFamily="34" charset="0"/>
                        </a:rPr>
                        <a:t>Repeal Date</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cs typeface="Calibri" panose="020F0502020204030204" pitchFamily="34" charset="0"/>
                        </a:rPr>
                        <a:t>June 30, 2026</a:t>
                      </a:r>
                    </a:p>
                  </a:txBody>
                  <a:tcPr marL="9525" marR="9525" marT="9525" marB="0" anchor="b"/>
                </a:tc>
                <a:extLst>
                  <a:ext uri="{0D108BD9-81ED-4DB2-BD59-A6C34878D82A}">
                    <a16:rowId xmlns:a16="http://schemas.microsoft.com/office/drawing/2014/main" val="1917783930"/>
                  </a:ext>
                </a:extLst>
              </a:tr>
            </a:tbl>
          </a:graphicData>
        </a:graphic>
      </p:graphicFrame>
    </p:spTree>
    <p:extLst>
      <p:ext uri="{BB962C8B-B14F-4D97-AF65-F5344CB8AC3E}">
        <p14:creationId xmlns:p14="http://schemas.microsoft.com/office/powerpoint/2010/main" val="171904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a:cs typeface="Times New Roman" panose="02020603050405020304" pitchFamily="18" charset="0"/>
              </a:rPr>
              <a:t>Comparison of Return-to-Work Programs</a:t>
            </a:r>
            <a:br>
              <a:rPr lang="en-US" sz="2800" b="1" dirty="0">
                <a:cs typeface="Times New Roman" panose="02020603050405020304" pitchFamily="18" charset="0"/>
              </a:rPr>
            </a:br>
            <a:r>
              <a:rPr lang="en-US" sz="2800" b="1" dirty="0">
                <a:cs typeface="Times New Roman" panose="02020603050405020304" pitchFamily="18" charset="0"/>
              </a:rPr>
              <a:t>(</a:t>
            </a:r>
            <a:r>
              <a:rPr lang="en-US" sz="2800" dirty="0">
                <a:cs typeface="Times New Roman" panose="02020603050405020304" pitchFamily="18" charset="0"/>
              </a:rPr>
              <a:t>30%</a:t>
            </a:r>
            <a:r>
              <a:rPr lang="en-US" sz="2800" b="1" dirty="0">
                <a:cs typeface="Times New Roman" panose="02020603050405020304" pitchFamily="18" charset="0"/>
              </a:rPr>
              <a:t> Reduction in Retirement Benefits)</a:t>
            </a:r>
            <a:endParaRPr lang="en-US" sz="2800" dirty="0"/>
          </a:p>
        </p:txBody>
      </p:sp>
      <p:graphicFrame>
        <p:nvGraphicFramePr>
          <p:cNvPr id="3" name="Table 5">
            <a:extLst>
              <a:ext uri="{FF2B5EF4-FFF2-40B4-BE49-F238E27FC236}">
                <a16:creationId xmlns:a16="http://schemas.microsoft.com/office/drawing/2014/main" id="{AE4C3637-8A96-97DA-8D6D-F9D236BF618F}"/>
              </a:ext>
            </a:extLst>
          </p:cNvPr>
          <p:cNvGraphicFramePr>
            <a:graphicFrameLocks noGrp="1"/>
          </p:cNvGraphicFramePr>
          <p:nvPr>
            <p:ph idx="1"/>
            <p:extLst>
              <p:ext uri="{D42A27DB-BD31-4B8C-83A1-F6EECF244321}">
                <p14:modId xmlns:p14="http://schemas.microsoft.com/office/powerpoint/2010/main" val="3370471419"/>
              </p:ext>
            </p:extLst>
          </p:nvPr>
        </p:nvGraphicFramePr>
        <p:xfrm>
          <a:off x="407718" y="2087419"/>
          <a:ext cx="8050480" cy="4244934"/>
        </p:xfrm>
        <a:graphic>
          <a:graphicData uri="http://schemas.openxmlformats.org/drawingml/2006/table">
            <a:tbl>
              <a:tblPr firstRow="1" bandRow="1">
                <a:tableStyleId>{5C22544A-7EE6-4342-B048-85BDC9FD1C3A}</a:tableStyleId>
              </a:tblPr>
              <a:tblGrid>
                <a:gridCol w="2012620">
                  <a:extLst>
                    <a:ext uri="{9D8B030D-6E8A-4147-A177-3AD203B41FA5}">
                      <a16:colId xmlns:a16="http://schemas.microsoft.com/office/drawing/2014/main" val="1262492994"/>
                    </a:ext>
                  </a:extLst>
                </a:gridCol>
                <a:gridCol w="2012620">
                  <a:extLst>
                    <a:ext uri="{9D8B030D-6E8A-4147-A177-3AD203B41FA5}">
                      <a16:colId xmlns:a16="http://schemas.microsoft.com/office/drawing/2014/main" val="3605362923"/>
                    </a:ext>
                  </a:extLst>
                </a:gridCol>
                <a:gridCol w="2012620">
                  <a:extLst>
                    <a:ext uri="{9D8B030D-6E8A-4147-A177-3AD203B41FA5}">
                      <a16:colId xmlns:a16="http://schemas.microsoft.com/office/drawing/2014/main" val="966909034"/>
                    </a:ext>
                  </a:extLst>
                </a:gridCol>
                <a:gridCol w="2012620">
                  <a:extLst>
                    <a:ext uri="{9D8B030D-6E8A-4147-A177-3AD203B41FA5}">
                      <a16:colId xmlns:a16="http://schemas.microsoft.com/office/drawing/2014/main" val="1280637650"/>
                    </a:ext>
                  </a:extLst>
                </a:gridCol>
              </a:tblGrid>
              <a:tr h="920151">
                <a:tc>
                  <a:txBody>
                    <a:bodyPr/>
                    <a:lstStyle/>
                    <a:p>
                      <a:pPr algn="l" fontAlgn="b"/>
                      <a:endParaRPr lang="en-US" sz="1800" b="0" i="0" u="none" strike="noStrike" dirty="0">
                        <a:solidFill>
                          <a:schemeClr val="bg1"/>
                        </a:solidFill>
                        <a:effectLst/>
                        <a:latin typeface="Times New Roman" panose="02020603050405020304" pitchFamily="18" charset="0"/>
                      </a:endParaRPr>
                    </a:p>
                  </a:txBody>
                  <a:tcPr marL="9525" marR="9525" marT="9525" marB="0" anchor="b"/>
                </a:tc>
                <a:tc>
                  <a:txBody>
                    <a:bodyPr/>
                    <a:lstStyle/>
                    <a:p>
                      <a:pPr algn="ctr" fontAlgn="b"/>
                      <a:r>
                        <a:rPr lang="en-US" sz="1800" b="1" i="0" u="none" strike="noStrike" dirty="0">
                          <a:solidFill>
                            <a:schemeClr val="bg1"/>
                          </a:solidFill>
                          <a:effectLst/>
                          <a:latin typeface="Calibri" panose="020F0502020204030204" pitchFamily="34" charset="0"/>
                        </a:rPr>
                        <a:t>Limited Reemployment as Law Enforcement Officer</a:t>
                      </a:r>
                    </a:p>
                  </a:txBody>
                  <a:tcPr marL="9525" marR="9525" marT="9525" marB="0" anchor="b"/>
                </a:tc>
                <a:tc>
                  <a:txBody>
                    <a:bodyPr/>
                    <a:lstStyle/>
                    <a:p>
                      <a:pPr algn="ctr" fontAlgn="b"/>
                      <a:r>
                        <a:rPr lang="en-US" sz="1800" b="1" i="0" u="none" strike="noStrike" dirty="0">
                          <a:solidFill>
                            <a:schemeClr val="bg1"/>
                          </a:solidFill>
                          <a:effectLst/>
                          <a:latin typeface="Calibri" panose="020F0502020204030204" pitchFamily="34" charset="0"/>
                        </a:rPr>
                        <a:t>Limited Reemployment as Emergency Medical Services Personnel</a:t>
                      </a:r>
                    </a:p>
                  </a:txBody>
                  <a:tcPr marL="9525" marR="9525" marT="9525" marB="0" anchor="b"/>
                </a:tc>
                <a:tc>
                  <a:txBody>
                    <a:bodyPr/>
                    <a:lstStyle/>
                    <a:p>
                      <a:pPr algn="ctr" fontAlgn="b"/>
                      <a:r>
                        <a:rPr lang="en-US" sz="1800" b="1" i="0" u="none" strike="noStrike" dirty="0">
                          <a:solidFill>
                            <a:schemeClr val="bg1"/>
                          </a:solidFill>
                          <a:effectLst/>
                          <a:latin typeface="Calibri" panose="020F0502020204030204" pitchFamily="34" charset="0"/>
                        </a:rPr>
                        <a:t>Return to Work </a:t>
                      </a:r>
                      <a:br>
                        <a:rPr lang="en-US" sz="1800" b="1" i="0" u="none" strike="noStrike" dirty="0">
                          <a:solidFill>
                            <a:schemeClr val="bg1"/>
                          </a:solidFill>
                          <a:effectLst/>
                          <a:latin typeface="Calibri" panose="020F0502020204030204" pitchFamily="34" charset="0"/>
                        </a:rPr>
                      </a:br>
                      <a:r>
                        <a:rPr lang="en-US" sz="1800" b="1" i="0" u="none" strike="noStrike" dirty="0">
                          <a:solidFill>
                            <a:schemeClr val="bg1"/>
                          </a:solidFill>
                          <a:effectLst/>
                          <a:latin typeface="Calibri" panose="020F0502020204030204" pitchFamily="34" charset="0"/>
                        </a:rPr>
                        <a:t>K-12 Teacher, Bus Driver, or Substitute Driver</a:t>
                      </a:r>
                    </a:p>
                  </a:txBody>
                  <a:tcPr marL="9525" marR="9525" marT="9525" marB="0" anchor="b"/>
                </a:tc>
                <a:extLst>
                  <a:ext uri="{0D108BD9-81ED-4DB2-BD59-A6C34878D82A}">
                    <a16:rowId xmlns:a16="http://schemas.microsoft.com/office/drawing/2014/main" val="3554865915"/>
                  </a:ext>
                </a:extLst>
              </a:tr>
              <a:tr h="491053">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Salary Limits</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No</a:t>
                      </a:r>
                    </a:p>
                  </a:txBody>
                  <a:tcPr marL="9525" marR="9525" marT="9525" marB="0" anchor="b"/>
                </a:tc>
                <a:extLst>
                  <a:ext uri="{0D108BD9-81ED-4DB2-BD59-A6C34878D82A}">
                    <a16:rowId xmlns:a16="http://schemas.microsoft.com/office/drawing/2014/main" val="2300346559"/>
                  </a:ext>
                </a:extLst>
              </a:tr>
              <a:tr h="491053">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Work Limits</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No</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No</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No</a:t>
                      </a:r>
                    </a:p>
                  </a:txBody>
                  <a:tcPr marL="9525" marR="9525" marT="9525" marB="0" anchor="b"/>
                </a:tc>
                <a:extLst>
                  <a:ext uri="{0D108BD9-81ED-4DB2-BD59-A6C34878D82A}">
                    <a16:rowId xmlns:a16="http://schemas.microsoft.com/office/drawing/2014/main" val="3309205595"/>
                  </a:ext>
                </a:extLst>
              </a:tr>
              <a:tr h="693335">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Benefit Reduction</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Yes—70% of retirement benefit (30% reduction)</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Yes—70% of retirement benefit (30% reduction)</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Yes—70% of retirement benefit (30% reduction)</a:t>
                      </a:r>
                    </a:p>
                  </a:txBody>
                  <a:tcPr marL="9525" marR="9525" marT="9525" marB="0" anchor="b"/>
                </a:tc>
                <a:extLst>
                  <a:ext uri="{0D108BD9-81ED-4DB2-BD59-A6C34878D82A}">
                    <a16:rowId xmlns:a16="http://schemas.microsoft.com/office/drawing/2014/main" val="3428951722"/>
                  </a:ext>
                </a:extLst>
              </a:tr>
              <a:tr h="693335">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Who</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Retired Law Enforcement Officer</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Retired Emergency Medical Services Personnel</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K-12 Teacher, Bus Driver, Substitute Teacher</a:t>
                      </a:r>
                    </a:p>
                  </a:txBody>
                  <a:tcPr marL="9525" marR="9525" marT="9525" marB="0" anchor="b"/>
                </a:tc>
                <a:extLst>
                  <a:ext uri="{0D108BD9-81ED-4DB2-BD59-A6C34878D82A}">
                    <a16:rowId xmlns:a16="http://schemas.microsoft.com/office/drawing/2014/main" val="3561824570"/>
                  </a:ext>
                </a:extLst>
              </a:tr>
              <a:tr h="491053">
                <a:tc>
                  <a:txBody>
                    <a:bodyPr/>
                    <a:lstStyle/>
                    <a:p>
                      <a:pPr algn="l" fontAlgn="b"/>
                      <a:r>
                        <a:rPr lang="en-US" sz="1800" b="1" i="0" u="none" strike="noStrike" dirty="0">
                          <a:solidFill>
                            <a:srgbClr val="000000"/>
                          </a:solidFill>
                          <a:effectLst/>
                          <a:latin typeface="Calibri" panose="020F0502020204030204" pitchFamily="34" charset="0"/>
                          <a:cs typeface="Calibri" panose="020F0502020204030204" pitchFamily="34" charset="0"/>
                        </a:rPr>
                        <a:t>Repeal Date</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June 30, 2025</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June 30, 2025</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No</a:t>
                      </a:r>
                    </a:p>
                  </a:txBody>
                  <a:tcPr marL="9525" marR="9525" marT="9525" marB="0" anchor="b"/>
                </a:tc>
                <a:extLst>
                  <a:ext uri="{0D108BD9-81ED-4DB2-BD59-A6C34878D82A}">
                    <a16:rowId xmlns:a16="http://schemas.microsoft.com/office/drawing/2014/main" val="1917783930"/>
                  </a:ext>
                </a:extLst>
              </a:tr>
            </a:tbl>
          </a:graphicData>
        </a:graphic>
      </p:graphicFrame>
    </p:spTree>
    <p:extLst>
      <p:ext uri="{BB962C8B-B14F-4D97-AF65-F5344CB8AC3E}">
        <p14:creationId xmlns:p14="http://schemas.microsoft.com/office/powerpoint/2010/main" val="372351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7DD4-0710-24B7-EB76-34F66FE713E8}"/>
              </a:ext>
            </a:extLst>
          </p:cNvPr>
          <p:cNvSpPr>
            <a:spLocks noGrp="1"/>
          </p:cNvSpPr>
          <p:nvPr>
            <p:ph type="title"/>
          </p:nvPr>
        </p:nvSpPr>
        <p:spPr/>
        <p:txBody>
          <a:bodyPr/>
          <a:lstStyle/>
          <a:p>
            <a:r>
              <a:rPr lang="en-US" dirty="0"/>
              <a:t>Return to Work Program Statistics</a:t>
            </a:r>
          </a:p>
        </p:txBody>
      </p:sp>
      <p:graphicFrame>
        <p:nvGraphicFramePr>
          <p:cNvPr id="4" name="Table 4">
            <a:extLst>
              <a:ext uri="{FF2B5EF4-FFF2-40B4-BE49-F238E27FC236}">
                <a16:creationId xmlns:a16="http://schemas.microsoft.com/office/drawing/2014/main" id="{4D4396D2-BD1C-2F6A-E3B2-D3B6787D44D7}"/>
              </a:ext>
            </a:extLst>
          </p:cNvPr>
          <p:cNvGraphicFramePr>
            <a:graphicFrameLocks noGrp="1"/>
          </p:cNvGraphicFramePr>
          <p:nvPr>
            <p:ph idx="1"/>
            <p:extLst>
              <p:ext uri="{D42A27DB-BD31-4B8C-83A1-F6EECF244321}">
                <p14:modId xmlns:p14="http://schemas.microsoft.com/office/powerpoint/2010/main" val="3194183073"/>
              </p:ext>
            </p:extLst>
          </p:nvPr>
        </p:nvGraphicFramePr>
        <p:xfrm>
          <a:off x="457200" y="1958111"/>
          <a:ext cx="8305799" cy="346329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749368135"/>
                    </a:ext>
                  </a:extLst>
                </a:gridCol>
                <a:gridCol w="838200">
                  <a:extLst>
                    <a:ext uri="{9D8B030D-6E8A-4147-A177-3AD203B41FA5}">
                      <a16:colId xmlns:a16="http://schemas.microsoft.com/office/drawing/2014/main" val="2301552915"/>
                    </a:ext>
                  </a:extLst>
                </a:gridCol>
                <a:gridCol w="856129">
                  <a:extLst>
                    <a:ext uri="{9D8B030D-6E8A-4147-A177-3AD203B41FA5}">
                      <a16:colId xmlns:a16="http://schemas.microsoft.com/office/drawing/2014/main" val="724632665"/>
                    </a:ext>
                  </a:extLst>
                </a:gridCol>
                <a:gridCol w="899032">
                  <a:extLst>
                    <a:ext uri="{9D8B030D-6E8A-4147-A177-3AD203B41FA5}">
                      <a16:colId xmlns:a16="http://schemas.microsoft.com/office/drawing/2014/main" val="203635756"/>
                    </a:ext>
                  </a:extLst>
                </a:gridCol>
                <a:gridCol w="760719">
                  <a:extLst>
                    <a:ext uri="{9D8B030D-6E8A-4147-A177-3AD203B41FA5}">
                      <a16:colId xmlns:a16="http://schemas.microsoft.com/office/drawing/2014/main" val="586275525"/>
                    </a:ext>
                  </a:extLst>
                </a:gridCol>
                <a:gridCol w="760719">
                  <a:extLst>
                    <a:ext uri="{9D8B030D-6E8A-4147-A177-3AD203B41FA5}">
                      <a16:colId xmlns:a16="http://schemas.microsoft.com/office/drawing/2014/main" val="1979880139"/>
                    </a:ext>
                  </a:extLst>
                </a:gridCol>
              </a:tblGrid>
              <a:tr h="370840">
                <a:tc>
                  <a:txBody>
                    <a:bodyPr/>
                    <a:lstStyle/>
                    <a:p>
                      <a:r>
                        <a:rPr lang="en-US" dirty="0"/>
                        <a:t>Program</a:t>
                      </a:r>
                    </a:p>
                  </a:txBody>
                  <a:tcPr/>
                </a:tc>
                <a:tc>
                  <a:txBody>
                    <a:bodyPr/>
                    <a:lstStyle/>
                    <a:p>
                      <a:r>
                        <a:rPr lang="en-US" dirty="0"/>
                        <a:t>2020</a:t>
                      </a:r>
                    </a:p>
                  </a:txBody>
                  <a:tcPr/>
                </a:tc>
                <a:tc>
                  <a:txBody>
                    <a:bodyPr/>
                    <a:lstStyle/>
                    <a:p>
                      <a:r>
                        <a:rPr lang="en-US" dirty="0"/>
                        <a:t>2021</a:t>
                      </a:r>
                    </a:p>
                  </a:txBody>
                  <a:tcPr/>
                </a:tc>
                <a:tc>
                  <a:txBody>
                    <a:bodyPr/>
                    <a:lstStyle/>
                    <a:p>
                      <a:r>
                        <a:rPr lang="en-US" dirty="0"/>
                        <a:t>2022</a:t>
                      </a:r>
                    </a:p>
                  </a:txBody>
                  <a:tcPr/>
                </a:tc>
                <a:tc>
                  <a:txBody>
                    <a:bodyPr/>
                    <a:lstStyle/>
                    <a:p>
                      <a:r>
                        <a:rPr lang="en-US" dirty="0"/>
                        <a:t>2023</a:t>
                      </a:r>
                    </a:p>
                  </a:txBody>
                  <a:tcPr/>
                </a:tc>
                <a:tc>
                  <a:txBody>
                    <a:bodyPr/>
                    <a:lstStyle/>
                    <a:p>
                      <a:r>
                        <a:rPr lang="en-US" dirty="0"/>
                        <a:t>2024</a:t>
                      </a:r>
                    </a:p>
                  </a:txBody>
                  <a:tcPr/>
                </a:tc>
                <a:extLst>
                  <a:ext uri="{0D108BD9-81ED-4DB2-BD59-A6C34878D82A}">
                    <a16:rowId xmlns:a16="http://schemas.microsoft.com/office/drawing/2014/main" val="174389208"/>
                  </a:ext>
                </a:extLst>
              </a:tr>
              <a:tr h="370840">
                <a:tc>
                  <a:txBody>
                    <a:bodyPr/>
                    <a:lstStyle/>
                    <a:p>
                      <a:pPr algn="l" fontAlgn="b"/>
                      <a:r>
                        <a:rPr lang="en-US" sz="2000" b="0" i="0" u="none" strike="noStrike" dirty="0">
                          <a:solidFill>
                            <a:srgbClr val="000000"/>
                          </a:solidFill>
                          <a:effectLst/>
                          <a:latin typeface="Times New Roman" panose="02020603050405020304" pitchFamily="18" charset="0"/>
                        </a:rPr>
                        <a:t>120-Day Temporary Employment</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3,716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2,692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3,462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3,810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3,823 </a:t>
                      </a:r>
                    </a:p>
                  </a:txBody>
                  <a:tcPr marL="9525" marR="9525" marT="9525" marB="0" anchor="b"/>
                </a:tc>
                <a:extLst>
                  <a:ext uri="{0D108BD9-81ED-4DB2-BD59-A6C34878D82A}">
                    <a16:rowId xmlns:a16="http://schemas.microsoft.com/office/drawing/2014/main" val="1349546963"/>
                  </a:ext>
                </a:extLst>
              </a:tr>
              <a:tr h="370840">
                <a:tc>
                  <a:txBody>
                    <a:bodyPr/>
                    <a:lstStyle/>
                    <a:p>
                      <a:pPr algn="l" fontAlgn="b"/>
                      <a:r>
                        <a:rPr lang="en-US" sz="2000" b="0" i="0" u="none" strike="noStrike">
                          <a:solidFill>
                            <a:srgbClr val="000000"/>
                          </a:solidFill>
                          <a:effectLst/>
                          <a:latin typeface="Times New Roman" panose="02020603050405020304" pitchFamily="18" charset="0"/>
                        </a:rPr>
                        <a:t>Limited Reemployment of Teachers</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18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13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17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23 </a:t>
                      </a:r>
                    </a:p>
                  </a:txBody>
                  <a:tcPr marL="9525" marR="9525" marT="9525" marB="0" anchor="b"/>
                </a:tc>
                <a:tc>
                  <a:txBody>
                    <a:bodyPr/>
                    <a:lstStyle/>
                    <a:p>
                      <a:pPr algn="l" fontAlgn="b"/>
                      <a:r>
                        <a:rPr lang="en-US" sz="2000" b="0" i="0" u="none" strike="noStrike">
                          <a:solidFill>
                            <a:srgbClr val="000000"/>
                          </a:solidFill>
                          <a:effectLst/>
                          <a:latin typeface="Times New Roman" panose="02020603050405020304" pitchFamily="18" charset="0"/>
                        </a:rPr>
                        <a:t>      24 </a:t>
                      </a:r>
                    </a:p>
                  </a:txBody>
                  <a:tcPr marL="9525" marR="9525" marT="9525" marB="0" anchor="b"/>
                </a:tc>
                <a:extLst>
                  <a:ext uri="{0D108BD9-81ED-4DB2-BD59-A6C34878D82A}">
                    <a16:rowId xmlns:a16="http://schemas.microsoft.com/office/drawing/2014/main" val="392178422"/>
                  </a:ext>
                </a:extLst>
              </a:tr>
              <a:tr h="370840">
                <a:tc>
                  <a:txBody>
                    <a:bodyPr/>
                    <a:lstStyle/>
                    <a:p>
                      <a:pPr algn="l" fontAlgn="b"/>
                      <a:r>
                        <a:rPr lang="en-US" sz="2000" b="0" i="0" u="none" strike="noStrike">
                          <a:solidFill>
                            <a:srgbClr val="000000"/>
                          </a:solidFill>
                          <a:effectLst/>
                          <a:latin typeface="Times New Roman" panose="02020603050405020304" pitchFamily="18" charset="0"/>
                        </a:rPr>
                        <a:t>Limited Reemployment of Law Enforcement Officers</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19 </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28 </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16 </a:t>
                      </a:r>
                    </a:p>
                  </a:txBody>
                  <a:tcPr marL="9525" marR="9525" marT="9525" marB="0" anchor="b"/>
                </a:tc>
                <a:extLst>
                  <a:ext uri="{0D108BD9-81ED-4DB2-BD59-A6C34878D82A}">
                    <a16:rowId xmlns:a16="http://schemas.microsoft.com/office/drawing/2014/main" val="1668417528"/>
                  </a:ext>
                </a:extLst>
              </a:tr>
              <a:tr h="370840">
                <a:tc>
                  <a:txBody>
                    <a:bodyPr/>
                    <a:lstStyle/>
                    <a:p>
                      <a:pPr algn="l" fontAlgn="b"/>
                      <a:r>
                        <a:rPr lang="en-US" sz="2000" b="0" i="0" u="none" strike="noStrike" dirty="0">
                          <a:solidFill>
                            <a:srgbClr val="000000"/>
                          </a:solidFill>
                          <a:effectLst/>
                          <a:latin typeface="Times New Roman" panose="02020603050405020304" pitchFamily="18" charset="0"/>
                        </a:rPr>
                        <a:t>Limited Reemployment of Emergency Medical Services Personnel</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3 </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2 </a:t>
                      </a:r>
                    </a:p>
                  </a:txBody>
                  <a:tcPr marL="9525" marR="9525" marT="9525" marB="0" anchor="b"/>
                </a:tc>
                <a:extLst>
                  <a:ext uri="{0D108BD9-81ED-4DB2-BD59-A6C34878D82A}">
                    <a16:rowId xmlns:a16="http://schemas.microsoft.com/office/drawing/2014/main" val="1125037017"/>
                  </a:ext>
                </a:extLst>
              </a:tr>
              <a:tr h="370840">
                <a:tc>
                  <a:txBody>
                    <a:bodyPr/>
                    <a:lstStyle/>
                    <a:p>
                      <a:pPr algn="l" fontAlgn="b"/>
                      <a:r>
                        <a:rPr lang="en-US" sz="2000" b="0" i="0" u="none" strike="noStrike" dirty="0">
                          <a:solidFill>
                            <a:srgbClr val="000000"/>
                          </a:solidFill>
                          <a:effectLst/>
                          <a:latin typeface="Times New Roman" panose="02020603050405020304" pitchFamily="18" charset="0"/>
                        </a:rPr>
                        <a:t>K-12 Teachers</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265 </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294 </a:t>
                      </a:r>
                    </a:p>
                  </a:txBody>
                  <a:tcPr marL="9525" marR="9525" marT="9525" marB="0" anchor="b"/>
                </a:tc>
                <a:extLst>
                  <a:ext uri="{0D108BD9-81ED-4DB2-BD59-A6C34878D82A}">
                    <a16:rowId xmlns:a16="http://schemas.microsoft.com/office/drawing/2014/main" val="1705591217"/>
                  </a:ext>
                </a:extLst>
              </a:tr>
              <a:tr h="370840">
                <a:tc>
                  <a:txBody>
                    <a:bodyPr/>
                    <a:lstStyle/>
                    <a:p>
                      <a:pPr algn="l" fontAlgn="b"/>
                      <a:r>
                        <a:rPr lang="en-US" sz="2000" b="0" i="0" u="none" strike="noStrike" dirty="0">
                          <a:solidFill>
                            <a:srgbClr val="000000"/>
                          </a:solidFill>
                          <a:effectLst/>
                          <a:latin typeface="Times New Roman" panose="02020603050405020304" pitchFamily="18" charset="0"/>
                        </a:rPr>
                        <a:t>Bus Drivers</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a:t>
                      </a:r>
                    </a:p>
                  </a:txBody>
                  <a:tcPr marL="9525" marR="9525" marT="9525" marB="0" anchor="b"/>
                </a:tc>
                <a:tc>
                  <a:txBody>
                    <a:bodyPr/>
                    <a:lstStyle/>
                    <a:p>
                      <a:pPr algn="l" fontAlgn="b"/>
                      <a:r>
                        <a:rPr lang="en-US" sz="2000" b="0" i="0" u="none" strike="noStrike" dirty="0">
                          <a:solidFill>
                            <a:srgbClr val="000000"/>
                          </a:solidFill>
                          <a:effectLst/>
                          <a:latin typeface="Times New Roman" panose="02020603050405020304" pitchFamily="18" charset="0"/>
                        </a:rPr>
                        <a:t>        5 </a:t>
                      </a:r>
                    </a:p>
                  </a:txBody>
                  <a:tcPr marL="9525" marR="9525" marT="9525" marB="0" anchor="b"/>
                </a:tc>
                <a:extLst>
                  <a:ext uri="{0D108BD9-81ED-4DB2-BD59-A6C34878D82A}">
                    <a16:rowId xmlns:a16="http://schemas.microsoft.com/office/drawing/2014/main" val="3570528434"/>
                  </a:ext>
                </a:extLst>
              </a:tr>
              <a:tr h="370840">
                <a:tc>
                  <a:txBody>
                    <a:bodyPr/>
                    <a:lstStyle/>
                    <a:p>
                      <a:pPr algn="l" fontAlgn="b"/>
                      <a:r>
                        <a:rPr lang="en-US" sz="2000" b="0" i="0" u="none" strike="noStrike">
                          <a:solidFill>
                            <a:srgbClr val="000000"/>
                          </a:solidFill>
                          <a:effectLst/>
                          <a:latin typeface="Times New Roman" panose="02020603050405020304" pitchFamily="18" charset="0"/>
                        </a:rPr>
                        <a:t>School Resource Officer*</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 </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rPr>
                        <a:t> </a:t>
                      </a:r>
                    </a:p>
                  </a:txBody>
                  <a:tcPr marL="9525" marR="9525" marT="9525" marB="0" anchor="b"/>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269811463"/>
                  </a:ext>
                </a:extLst>
              </a:tr>
            </a:tbl>
          </a:graphicData>
        </a:graphic>
      </p:graphicFrame>
      <p:sp>
        <p:nvSpPr>
          <p:cNvPr id="5" name="TextBox 4">
            <a:extLst>
              <a:ext uri="{FF2B5EF4-FFF2-40B4-BE49-F238E27FC236}">
                <a16:creationId xmlns:a16="http://schemas.microsoft.com/office/drawing/2014/main" id="{6ED0DFA5-B51C-6C94-6A66-38FA08CACB27}"/>
              </a:ext>
            </a:extLst>
          </p:cNvPr>
          <p:cNvSpPr txBox="1"/>
          <p:nvPr/>
        </p:nvSpPr>
        <p:spPr>
          <a:xfrm>
            <a:off x="381000" y="5606533"/>
            <a:ext cx="4038600" cy="369332"/>
          </a:xfrm>
          <a:prstGeom prst="rect">
            <a:avLst/>
          </a:prstGeom>
          <a:noFill/>
        </p:spPr>
        <p:txBody>
          <a:bodyPr wrap="square" rtlCol="0">
            <a:spAutoFit/>
          </a:bodyPr>
          <a:lstStyle/>
          <a:p>
            <a:r>
              <a:rPr lang="en-US" sz="1800" b="0" i="0" u="none" strike="noStrike" dirty="0">
                <a:solidFill>
                  <a:srgbClr val="000000"/>
                </a:solidFill>
                <a:effectLst/>
                <a:latin typeface="Times New Roman" panose="02020603050405020304" pitchFamily="18" charset="0"/>
              </a:rPr>
              <a:t>* Program begins 7/1/2025</a:t>
            </a:r>
          </a:p>
        </p:txBody>
      </p:sp>
    </p:spTree>
    <p:extLst>
      <p:ext uri="{BB962C8B-B14F-4D97-AF65-F5344CB8AC3E}">
        <p14:creationId xmlns:p14="http://schemas.microsoft.com/office/powerpoint/2010/main" val="4058492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4E7-EE42-E005-62A1-66CE0F28A0FD}"/>
              </a:ext>
            </a:extLst>
          </p:cNvPr>
          <p:cNvSpPr>
            <a:spLocks noGrp="1"/>
          </p:cNvSpPr>
          <p:nvPr>
            <p:ph type="title"/>
          </p:nvPr>
        </p:nvSpPr>
        <p:spPr/>
        <p:txBody>
          <a:bodyPr>
            <a:normAutofit fontScale="90000"/>
          </a:bodyPr>
          <a:lstStyle/>
          <a:p>
            <a:r>
              <a:rPr lang="en-US" sz="4000" dirty="0">
                <a:latin typeface="Times New Roman" panose="02020603050405020304" pitchFamily="18" charset="0"/>
                <a:cs typeface="Times New Roman" panose="02020603050405020304" pitchFamily="18" charset="0"/>
              </a:rPr>
              <a:t>Hazardous Duty Supplemental Benefit</a:t>
            </a:r>
            <a:endParaRPr lang="en-US" dirty="0"/>
          </a:p>
        </p:txBody>
      </p:sp>
      <p:sp>
        <p:nvSpPr>
          <p:cNvPr id="3" name="Content Placeholder 2">
            <a:extLst>
              <a:ext uri="{FF2B5EF4-FFF2-40B4-BE49-F238E27FC236}">
                <a16:creationId xmlns:a16="http://schemas.microsoft.com/office/drawing/2014/main" id="{81A9A007-D99F-2520-A100-32DBD0A259F7}"/>
              </a:ext>
            </a:extLst>
          </p:cNvPr>
          <p:cNvSpPr>
            <a:spLocks noGrp="1"/>
          </p:cNvSpPr>
          <p:nvPr>
            <p:ph idx="1"/>
          </p:nvPr>
        </p:nvSpPr>
        <p:spPr/>
        <p:txBody>
          <a:bodyPr>
            <a:noAutofit/>
          </a:bodyPr>
          <a:lstStyle/>
          <a:p>
            <a:pPr marL="0" indent="0">
              <a:buNone/>
            </a:pPr>
            <a:r>
              <a:rPr lang="en-US" sz="1600" dirty="0">
                <a:latin typeface="+mj-lt"/>
                <a:cs typeface="Times New Roman" panose="02020603050405020304" pitchFamily="18" charset="0"/>
              </a:rPr>
              <a:t>Political subdivisions may adopt mandatory retirement provisions for its police officers, firefighters and correctional officers.</a:t>
            </a:r>
          </a:p>
          <a:p>
            <a:pPr marL="0" indent="0">
              <a:buNone/>
            </a:pPr>
            <a:r>
              <a:rPr lang="en-US" sz="1600" dirty="0">
                <a:latin typeface="+mj-lt"/>
                <a:cs typeface="Times New Roman" panose="02020603050405020304" pitchFamily="18" charset="0"/>
              </a:rPr>
              <a:t>The mandatory retirement provision:</a:t>
            </a:r>
          </a:p>
          <a:p>
            <a:r>
              <a:rPr lang="en-US" sz="1600" dirty="0">
                <a:latin typeface="+mj-lt"/>
                <a:cs typeface="Times New Roman" panose="02020603050405020304" pitchFamily="18" charset="0"/>
              </a:rPr>
              <a:t>Allows a member in one of these positions to retire on service (unreduced) retirement upon attainment of age 55 with 25 years of service.</a:t>
            </a:r>
          </a:p>
          <a:p>
            <a:r>
              <a:rPr lang="en-US" sz="1600" dirty="0">
                <a:latin typeface="+mj-lt"/>
                <a:cs typeface="Times New Roman" panose="02020603050405020304" pitchFamily="18" charset="0"/>
              </a:rPr>
              <a:t>Requires someone in a covered position employed by a political subdivision that has adopted mandatory retirement to retire by age 60, unless more than 50% of their duties are administrative in nature. Those whose duties are 50% or more administrative may continue until age 62.</a:t>
            </a:r>
          </a:p>
          <a:p>
            <a:r>
              <a:rPr lang="en-US" sz="1600" dirty="0">
                <a:latin typeface="+mj-lt"/>
                <a:cs typeface="Times New Roman" panose="02020603050405020304" pitchFamily="18" charset="0"/>
              </a:rPr>
              <a:t>Provides a bridge (temporary) benefit is payable to someone subject to mandatory retirement from the latter of their date of retirement or age 55 until age 62. The bridge benefit is 0.75% multiplied by years of service and average final compensation.</a:t>
            </a:r>
          </a:p>
          <a:p>
            <a:r>
              <a:rPr lang="en-US" sz="1600" dirty="0">
                <a:latin typeface="+mj-lt"/>
                <a:cs typeface="Times New Roman" panose="02020603050405020304" pitchFamily="18" charset="0"/>
              </a:rPr>
              <a:t>Currently 30 municipalities and 11 counties have adopted mandatory retirement provisions</a:t>
            </a:r>
          </a:p>
        </p:txBody>
      </p:sp>
    </p:spTree>
    <p:extLst>
      <p:ext uri="{BB962C8B-B14F-4D97-AF65-F5344CB8AC3E}">
        <p14:creationId xmlns:p14="http://schemas.microsoft.com/office/powerpoint/2010/main" val="2313086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4E7-EE42-E005-62A1-66CE0F28A0FD}"/>
              </a:ext>
            </a:extLst>
          </p:cNvPr>
          <p:cNvSpPr>
            <a:spLocks noGrp="1"/>
          </p:cNvSpPr>
          <p:nvPr>
            <p:ph type="title"/>
          </p:nvPr>
        </p:nvSpPr>
        <p:spPr/>
        <p:txBody>
          <a:bodyPr>
            <a:normAutofit fontScale="90000"/>
          </a:bodyPr>
          <a:lstStyle/>
          <a:p>
            <a:r>
              <a:rPr lang="en-US" sz="4000" dirty="0">
                <a:latin typeface="Times New Roman" panose="02020603050405020304" pitchFamily="18" charset="0"/>
                <a:cs typeface="Times New Roman" panose="02020603050405020304" pitchFamily="18" charset="0"/>
              </a:rPr>
              <a:t>Hazardous Duty Supplemental Benefit</a:t>
            </a:r>
            <a:endParaRPr lang="en-US" dirty="0"/>
          </a:p>
        </p:txBody>
      </p:sp>
      <p:sp>
        <p:nvSpPr>
          <p:cNvPr id="3" name="Content Placeholder 2">
            <a:extLst>
              <a:ext uri="{FF2B5EF4-FFF2-40B4-BE49-F238E27FC236}">
                <a16:creationId xmlns:a16="http://schemas.microsoft.com/office/drawing/2014/main" id="{81A9A007-D99F-2520-A100-32DBD0A259F7}"/>
              </a:ext>
            </a:extLst>
          </p:cNvPr>
          <p:cNvSpPr>
            <a:spLocks noGrp="1"/>
          </p:cNvSpPr>
          <p:nvPr>
            <p:ph idx="1"/>
          </p:nvPr>
        </p:nvSpPr>
        <p:spPr>
          <a:xfrm>
            <a:off x="457200" y="2057400"/>
            <a:ext cx="8229600" cy="4343400"/>
          </a:xfrm>
        </p:spPr>
        <p:txBody>
          <a:bodyPr>
            <a:normAutofit fontScale="32500" lnSpcReduction="20000"/>
          </a:bodyPr>
          <a:lstStyle/>
          <a:p>
            <a:pPr>
              <a:lnSpc>
                <a:spcPct val="120000"/>
              </a:lnSpc>
            </a:pPr>
            <a:r>
              <a:rPr lang="en-US" sz="6400" u="sng" dirty="0">
                <a:latin typeface="+mj-lt"/>
                <a:cs typeface="Times New Roman" panose="02020603050405020304" pitchFamily="18" charset="0"/>
              </a:rPr>
              <a:t>What is the Hazardous Duty Supplemental Benefit?</a:t>
            </a:r>
          </a:p>
          <a:p>
            <a:pPr lvl="1">
              <a:lnSpc>
                <a:spcPct val="120000"/>
              </a:lnSpc>
            </a:pPr>
            <a:r>
              <a:rPr lang="en-US" sz="6000" dirty="0">
                <a:latin typeface="+mj-lt"/>
                <a:cs typeface="Times New Roman" panose="02020603050405020304" pitchFamily="18" charset="0"/>
              </a:rPr>
              <a:t>A temporary benefit payable to eligible public safety officers of a political subdivision.</a:t>
            </a:r>
          </a:p>
          <a:p>
            <a:pPr lvl="1">
              <a:lnSpc>
                <a:spcPct val="120000"/>
              </a:lnSpc>
            </a:pPr>
            <a:endParaRPr lang="en-US" sz="6000" dirty="0">
              <a:latin typeface="+mj-lt"/>
              <a:cs typeface="Times New Roman" panose="02020603050405020304" pitchFamily="18" charset="0"/>
            </a:endParaRPr>
          </a:p>
          <a:p>
            <a:pPr lvl="1">
              <a:lnSpc>
                <a:spcPct val="120000"/>
              </a:lnSpc>
            </a:pPr>
            <a:r>
              <a:rPr lang="en-US" sz="6000" dirty="0">
                <a:latin typeface="+mj-lt"/>
                <a:cs typeface="Times New Roman" panose="02020603050405020304" pitchFamily="18" charset="0"/>
              </a:rPr>
              <a:t>No requirement to retire at a certain age</a:t>
            </a:r>
          </a:p>
          <a:p>
            <a:pPr lvl="1">
              <a:lnSpc>
                <a:spcPct val="120000"/>
              </a:lnSpc>
            </a:pPr>
            <a:endParaRPr lang="en-US" sz="6000" dirty="0">
              <a:latin typeface="+mj-lt"/>
              <a:cs typeface="Times New Roman" panose="02020603050405020304" pitchFamily="18" charset="0"/>
            </a:endParaRPr>
          </a:p>
          <a:p>
            <a:pPr lvl="1">
              <a:lnSpc>
                <a:spcPct val="120000"/>
              </a:lnSpc>
            </a:pPr>
            <a:r>
              <a:rPr lang="en-US" sz="6000" dirty="0">
                <a:latin typeface="+mj-lt"/>
                <a:cs typeface="Times New Roman" panose="02020603050405020304" pitchFamily="18" charset="0"/>
              </a:rPr>
              <a:t>Payable from age 60 to full Social Security retirement age (67).</a:t>
            </a:r>
          </a:p>
          <a:p>
            <a:pPr lvl="1">
              <a:lnSpc>
                <a:spcPct val="120000"/>
              </a:lnSpc>
            </a:pPr>
            <a:endParaRPr lang="en-US" sz="6000" dirty="0">
              <a:latin typeface="+mj-lt"/>
              <a:cs typeface="Times New Roman" panose="02020603050405020304" pitchFamily="18" charset="0"/>
            </a:endParaRPr>
          </a:p>
          <a:p>
            <a:pPr lvl="1">
              <a:lnSpc>
                <a:spcPct val="120000"/>
              </a:lnSpc>
            </a:pPr>
            <a:r>
              <a:rPr lang="en-US" sz="6000" dirty="0">
                <a:latin typeface="+mj-lt"/>
                <a:cs typeface="Times New Roman" panose="02020603050405020304" pitchFamily="18" charset="0"/>
              </a:rPr>
              <a:t>Three-eighths of one percent (0.375%) times AFC times years of qualifying service.</a:t>
            </a:r>
          </a:p>
          <a:p>
            <a:pPr marL="914400" lvl="2" indent="0">
              <a:lnSpc>
                <a:spcPct val="120000"/>
              </a:lnSpc>
              <a:buNone/>
            </a:pPr>
            <a:endParaRPr lang="en-US" sz="6000" dirty="0">
              <a:latin typeface="+mj-lt"/>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604427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4E7-EE42-E005-62A1-66CE0F28A0FD}"/>
              </a:ext>
            </a:extLst>
          </p:cNvPr>
          <p:cNvSpPr>
            <a:spLocks noGrp="1"/>
          </p:cNvSpPr>
          <p:nvPr>
            <p:ph type="title"/>
          </p:nvPr>
        </p:nvSpPr>
        <p:spPr/>
        <p:txBody>
          <a:bodyPr>
            <a:normAutofit fontScale="90000"/>
          </a:bodyPr>
          <a:lstStyle/>
          <a:p>
            <a:r>
              <a:rPr lang="en-US" sz="4000" dirty="0">
                <a:latin typeface="Times New Roman" panose="02020603050405020304" pitchFamily="18" charset="0"/>
                <a:cs typeface="Times New Roman" panose="02020603050405020304" pitchFamily="18" charset="0"/>
              </a:rPr>
              <a:t>Hazardous Duty Supplemental Benefit</a:t>
            </a:r>
            <a:endParaRPr lang="en-US" dirty="0"/>
          </a:p>
        </p:txBody>
      </p:sp>
      <p:sp>
        <p:nvSpPr>
          <p:cNvPr id="3" name="Content Placeholder 2">
            <a:extLst>
              <a:ext uri="{FF2B5EF4-FFF2-40B4-BE49-F238E27FC236}">
                <a16:creationId xmlns:a16="http://schemas.microsoft.com/office/drawing/2014/main" id="{81A9A007-D99F-2520-A100-32DBD0A259F7}"/>
              </a:ext>
            </a:extLst>
          </p:cNvPr>
          <p:cNvSpPr>
            <a:spLocks noGrp="1"/>
          </p:cNvSpPr>
          <p:nvPr>
            <p:ph idx="1"/>
          </p:nvPr>
        </p:nvSpPr>
        <p:spPr/>
        <p:txBody>
          <a:bodyPr>
            <a:normAutofit fontScale="25000" lnSpcReduction="20000"/>
          </a:bodyPr>
          <a:lstStyle/>
          <a:p>
            <a:pPr>
              <a:lnSpc>
                <a:spcPct val="120000"/>
              </a:lnSpc>
            </a:pPr>
            <a:r>
              <a:rPr lang="en-US" sz="6400" u="sng" dirty="0">
                <a:latin typeface="+mj-lt"/>
                <a:cs typeface="Times New Roman" panose="02020603050405020304" pitchFamily="18" charset="0"/>
              </a:rPr>
              <a:t>Who is Eligible?</a:t>
            </a:r>
          </a:p>
          <a:p>
            <a:pPr lvl="1">
              <a:lnSpc>
                <a:spcPct val="120000"/>
              </a:lnSpc>
            </a:pPr>
            <a:r>
              <a:rPr lang="en-US" sz="6000" dirty="0">
                <a:latin typeface="+mj-lt"/>
                <a:cs typeface="Times New Roman" panose="02020603050405020304" pitchFamily="18" charset="0"/>
              </a:rPr>
              <a:t>Full-time, salaried employee of a political subdivision who is:</a:t>
            </a:r>
          </a:p>
          <a:p>
            <a:pPr lvl="2">
              <a:lnSpc>
                <a:spcPct val="120000"/>
              </a:lnSpc>
            </a:pPr>
            <a:r>
              <a:rPr lang="en-US" sz="5600" dirty="0">
                <a:latin typeface="+mj-lt"/>
                <a:cs typeface="Times New Roman" panose="02020603050405020304" pitchFamily="18" charset="0"/>
              </a:rPr>
              <a:t>A sheriff, sheriff’s deputy, police officer, chief of police, or other law enforcement officer with the political subdivision whose primary responsibility is the prevention and detection of crime and apprehension of offenders.</a:t>
            </a:r>
          </a:p>
          <a:p>
            <a:pPr lvl="2">
              <a:lnSpc>
                <a:spcPct val="120000"/>
              </a:lnSpc>
            </a:pPr>
            <a:r>
              <a:rPr lang="en-US" sz="5600" dirty="0">
                <a:latin typeface="+mj-lt"/>
                <a:cs typeface="Times New Roman" panose="02020603050405020304" pitchFamily="18" charset="0"/>
              </a:rPr>
              <a:t>A correctional officer.</a:t>
            </a:r>
          </a:p>
          <a:p>
            <a:pPr lvl="2">
              <a:lnSpc>
                <a:spcPct val="120000"/>
              </a:lnSpc>
            </a:pPr>
            <a:r>
              <a:rPr lang="en-US" sz="5600" dirty="0">
                <a:latin typeface="+mj-lt"/>
                <a:cs typeface="Times New Roman" panose="02020603050405020304" pitchFamily="18" charset="0"/>
              </a:rPr>
              <a:t>A firefighter.</a:t>
            </a:r>
          </a:p>
          <a:p>
            <a:pPr>
              <a:lnSpc>
                <a:spcPct val="120000"/>
              </a:lnSpc>
            </a:pPr>
            <a:r>
              <a:rPr lang="en-US" sz="6400" dirty="0">
                <a:latin typeface="+mj-lt"/>
                <a:cs typeface="Times New Roman" panose="02020603050405020304" pitchFamily="18" charset="0"/>
              </a:rPr>
              <a:t>Someone meeting the criteria above must have:</a:t>
            </a:r>
          </a:p>
          <a:p>
            <a:pPr lvl="1">
              <a:lnSpc>
                <a:spcPct val="120000"/>
              </a:lnSpc>
            </a:pPr>
            <a:r>
              <a:rPr lang="en-US" sz="6000" dirty="0">
                <a:latin typeface="+mj-lt"/>
                <a:cs typeface="Times New Roman" panose="02020603050405020304" pitchFamily="18" charset="0"/>
              </a:rPr>
              <a:t>at least twenty (20) years of creditable service in TCRS as a public safety officer as defined above.</a:t>
            </a:r>
          </a:p>
          <a:p>
            <a:pPr lvl="1">
              <a:lnSpc>
                <a:spcPct val="120000"/>
              </a:lnSpc>
            </a:pPr>
            <a:r>
              <a:rPr lang="en-US" sz="6000" dirty="0">
                <a:latin typeface="+mj-lt"/>
                <a:cs typeface="Times New Roman" panose="02020603050405020304" pitchFamily="18" charset="0"/>
              </a:rPr>
              <a:t>Retire on either a service or early retirement benefit; those receiving disability benefits are not eligible.</a:t>
            </a:r>
          </a:p>
          <a:p>
            <a:pPr marL="0" indent="0">
              <a:buNone/>
            </a:pPr>
            <a:endParaRPr lang="en-US" dirty="0"/>
          </a:p>
        </p:txBody>
      </p:sp>
    </p:spTree>
    <p:extLst>
      <p:ext uri="{BB962C8B-B14F-4D97-AF65-F5344CB8AC3E}">
        <p14:creationId xmlns:p14="http://schemas.microsoft.com/office/powerpoint/2010/main" val="3810394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5C9B-3B68-BC92-B5B9-AE6E1F513167}"/>
              </a:ext>
            </a:extLst>
          </p:cNvPr>
          <p:cNvSpPr>
            <a:spLocks noGrp="1"/>
          </p:cNvSpPr>
          <p:nvPr>
            <p:ph type="title"/>
          </p:nvPr>
        </p:nvSpPr>
        <p:spPr/>
        <p:txBody>
          <a:bodyPr/>
          <a:lstStyle/>
          <a:p>
            <a:r>
              <a:rPr lang="en-US" dirty="0"/>
              <a:t>LGIP Earnings</a:t>
            </a:r>
          </a:p>
        </p:txBody>
      </p:sp>
      <p:graphicFrame>
        <p:nvGraphicFramePr>
          <p:cNvPr id="9" name="Content Placeholder 8">
            <a:extLst>
              <a:ext uri="{FF2B5EF4-FFF2-40B4-BE49-F238E27FC236}">
                <a16:creationId xmlns:a16="http://schemas.microsoft.com/office/drawing/2014/main" id="{031B1D20-EAC9-24BC-6DFA-B084818EFA58}"/>
              </a:ext>
            </a:extLst>
          </p:cNvPr>
          <p:cNvGraphicFramePr>
            <a:graphicFrameLocks noGrp="1"/>
          </p:cNvGraphicFramePr>
          <p:nvPr>
            <p:ph idx="1"/>
            <p:extLst>
              <p:ext uri="{D42A27DB-BD31-4B8C-83A1-F6EECF244321}">
                <p14:modId xmlns:p14="http://schemas.microsoft.com/office/powerpoint/2010/main" val="2790929088"/>
              </p:ext>
            </p:extLst>
          </p:nvPr>
        </p:nvGraphicFramePr>
        <p:xfrm>
          <a:off x="457200" y="2057400"/>
          <a:ext cx="82296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9B84879-B0C7-ED86-240C-4FE3D5BEDDAD}"/>
              </a:ext>
            </a:extLst>
          </p:cNvPr>
          <p:cNvSpPr txBox="1"/>
          <p:nvPr/>
        </p:nvSpPr>
        <p:spPr>
          <a:xfrm>
            <a:off x="1219200" y="2410599"/>
            <a:ext cx="1600194" cy="646331"/>
          </a:xfrm>
          <a:prstGeom prst="rect">
            <a:avLst/>
          </a:prstGeom>
          <a:solidFill>
            <a:schemeClr val="bg1"/>
          </a:solidFill>
          <a:ln w="3175">
            <a:solidFill>
              <a:schemeClr val="tx1"/>
            </a:solidFill>
          </a:ln>
        </p:spPr>
        <p:txBody>
          <a:bodyPr wrap="square" rtlCol="0">
            <a:spAutoFit/>
          </a:bodyPr>
          <a:lstStyle/>
          <a:p>
            <a:pPr algn="ctr"/>
            <a:r>
              <a:rPr lang="en-US" sz="1200" dirty="0"/>
              <a:t>March 16, 2020</a:t>
            </a:r>
          </a:p>
          <a:p>
            <a:pPr algn="ctr"/>
            <a:r>
              <a:rPr lang="en-US" sz="1200" dirty="0"/>
              <a:t>Fed cut rates to </a:t>
            </a:r>
          </a:p>
          <a:p>
            <a:pPr algn="ctr"/>
            <a:r>
              <a:rPr lang="en-US" sz="1200" dirty="0"/>
              <a:t>0%-.25%</a:t>
            </a:r>
          </a:p>
        </p:txBody>
      </p:sp>
      <p:sp>
        <p:nvSpPr>
          <p:cNvPr id="8" name="TextBox 7">
            <a:extLst>
              <a:ext uri="{FF2B5EF4-FFF2-40B4-BE49-F238E27FC236}">
                <a16:creationId xmlns:a16="http://schemas.microsoft.com/office/drawing/2014/main" id="{87D869A7-A5E3-46DD-D8DC-0AA9CBFF1574}"/>
              </a:ext>
            </a:extLst>
          </p:cNvPr>
          <p:cNvSpPr txBox="1"/>
          <p:nvPr/>
        </p:nvSpPr>
        <p:spPr>
          <a:xfrm>
            <a:off x="3962400" y="2662535"/>
            <a:ext cx="2057400" cy="461665"/>
          </a:xfrm>
          <a:prstGeom prst="rect">
            <a:avLst/>
          </a:prstGeom>
          <a:solidFill>
            <a:schemeClr val="bg1"/>
          </a:solidFill>
          <a:ln w="3175">
            <a:solidFill>
              <a:schemeClr val="tx1"/>
            </a:solidFill>
          </a:ln>
        </p:spPr>
        <p:txBody>
          <a:bodyPr wrap="square" rtlCol="0">
            <a:spAutoFit/>
          </a:bodyPr>
          <a:lstStyle/>
          <a:p>
            <a:pPr algn="ctr"/>
            <a:r>
              <a:rPr lang="en-US" sz="1200" dirty="0"/>
              <a:t>March 17, 2022</a:t>
            </a:r>
          </a:p>
          <a:p>
            <a:pPr algn="ctr"/>
            <a:r>
              <a:rPr lang="en-US" sz="1200" dirty="0"/>
              <a:t>Fed begins raising rates </a:t>
            </a:r>
          </a:p>
        </p:txBody>
      </p:sp>
      <p:cxnSp>
        <p:nvCxnSpPr>
          <p:cNvPr id="12" name="Straight Arrow Connector 11">
            <a:extLst>
              <a:ext uri="{FF2B5EF4-FFF2-40B4-BE49-F238E27FC236}">
                <a16:creationId xmlns:a16="http://schemas.microsoft.com/office/drawing/2014/main" id="{571079A6-D7B4-C0A9-1848-E13CBF7DA8A3}"/>
              </a:ext>
            </a:extLst>
          </p:cNvPr>
          <p:cNvCxnSpPr>
            <a:cxnSpLocks/>
          </p:cNvCxnSpPr>
          <p:nvPr/>
        </p:nvCxnSpPr>
        <p:spPr>
          <a:xfrm>
            <a:off x="1752601" y="3056930"/>
            <a:ext cx="0" cy="15195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B1F440-4CF8-43A1-D950-EC2B24A05AA6}"/>
              </a:ext>
            </a:extLst>
          </p:cNvPr>
          <p:cNvCxnSpPr>
            <a:cxnSpLocks/>
          </p:cNvCxnSpPr>
          <p:nvPr/>
        </p:nvCxnSpPr>
        <p:spPr>
          <a:xfrm>
            <a:off x="4876800" y="3124200"/>
            <a:ext cx="0" cy="1828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7CDF459-A6C4-0F02-D0C5-3D8EC888D8D7}"/>
              </a:ext>
            </a:extLst>
          </p:cNvPr>
          <p:cNvSpPr txBox="1"/>
          <p:nvPr/>
        </p:nvSpPr>
        <p:spPr>
          <a:xfrm>
            <a:off x="6477000" y="3348335"/>
            <a:ext cx="2057400" cy="584775"/>
          </a:xfrm>
          <a:prstGeom prst="rect">
            <a:avLst/>
          </a:prstGeom>
          <a:solidFill>
            <a:schemeClr val="bg1"/>
          </a:solidFill>
          <a:ln w="3175">
            <a:solidFill>
              <a:schemeClr val="tx1"/>
            </a:solidFill>
          </a:ln>
        </p:spPr>
        <p:txBody>
          <a:bodyPr wrap="square" rtlCol="0">
            <a:spAutoFit/>
          </a:bodyPr>
          <a:lstStyle/>
          <a:p>
            <a:pPr algn="ctr"/>
            <a:r>
              <a:rPr lang="en-US" sz="1600" dirty="0"/>
              <a:t>Earnings for FY24*</a:t>
            </a:r>
            <a:br>
              <a:rPr lang="en-US" sz="1600" dirty="0"/>
            </a:br>
            <a:r>
              <a:rPr lang="en-US" sz="1600" dirty="0"/>
              <a:t>$328 million</a:t>
            </a:r>
          </a:p>
        </p:txBody>
      </p:sp>
      <p:sp>
        <p:nvSpPr>
          <p:cNvPr id="4" name="TextBox 3">
            <a:extLst>
              <a:ext uri="{FF2B5EF4-FFF2-40B4-BE49-F238E27FC236}">
                <a16:creationId xmlns:a16="http://schemas.microsoft.com/office/drawing/2014/main" id="{36F1955A-A47C-5EAF-A687-917DFC90B1E1}"/>
              </a:ext>
            </a:extLst>
          </p:cNvPr>
          <p:cNvSpPr txBox="1"/>
          <p:nvPr/>
        </p:nvSpPr>
        <p:spPr>
          <a:xfrm>
            <a:off x="457200" y="6172200"/>
            <a:ext cx="7924800" cy="307777"/>
          </a:xfrm>
          <a:prstGeom prst="rect">
            <a:avLst/>
          </a:prstGeom>
          <a:noFill/>
        </p:spPr>
        <p:txBody>
          <a:bodyPr wrap="square" rtlCol="0">
            <a:spAutoFit/>
          </a:bodyPr>
          <a:lstStyle/>
          <a:p>
            <a:r>
              <a:rPr lang="en-US" sz="1400" dirty="0"/>
              <a:t>* FY2024 earnings have been calculated through April 2024</a:t>
            </a:r>
          </a:p>
        </p:txBody>
      </p:sp>
    </p:spTree>
    <p:extLst>
      <p:ext uri="{BB962C8B-B14F-4D97-AF65-F5344CB8AC3E}">
        <p14:creationId xmlns:p14="http://schemas.microsoft.com/office/powerpoint/2010/main" val="3027247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FDCB53-5D34-9D2F-A0E0-010757754031}"/>
              </a:ext>
            </a:extLst>
          </p:cNvPr>
          <p:cNvSpPr>
            <a:spLocks noGrp="1"/>
          </p:cNvSpPr>
          <p:nvPr>
            <p:ph type="title"/>
          </p:nvPr>
        </p:nvSpPr>
        <p:spPr/>
        <p:txBody>
          <a:bodyPr>
            <a:noAutofit/>
          </a:bodyPr>
          <a:lstStyle/>
          <a:p>
            <a:r>
              <a:rPr lang="en-US" sz="3600" dirty="0">
                <a:latin typeface="Times New Roman" panose="02020603050405020304" pitchFamily="18" charset="0"/>
                <a:cs typeface="Times New Roman" panose="02020603050405020304" pitchFamily="18" charset="0"/>
              </a:rPr>
              <a:t>Hazardous Duty Supplemental Benefit</a:t>
            </a:r>
            <a:endParaRPr lang="en-US" sz="3600" dirty="0"/>
          </a:p>
        </p:txBody>
      </p:sp>
      <p:graphicFrame>
        <p:nvGraphicFramePr>
          <p:cNvPr id="6" name="Table 6">
            <a:extLst>
              <a:ext uri="{FF2B5EF4-FFF2-40B4-BE49-F238E27FC236}">
                <a16:creationId xmlns:a16="http://schemas.microsoft.com/office/drawing/2014/main" id="{C9FD4F60-3E4C-BC63-6E83-F5DDF7CCA422}"/>
              </a:ext>
            </a:extLst>
          </p:cNvPr>
          <p:cNvGraphicFramePr>
            <a:graphicFrameLocks noGrp="1"/>
          </p:cNvGraphicFramePr>
          <p:nvPr>
            <p:ph idx="1"/>
            <p:extLst>
              <p:ext uri="{D42A27DB-BD31-4B8C-83A1-F6EECF244321}">
                <p14:modId xmlns:p14="http://schemas.microsoft.com/office/powerpoint/2010/main" val="521458639"/>
              </p:ext>
            </p:extLst>
          </p:nvPr>
        </p:nvGraphicFramePr>
        <p:xfrm>
          <a:off x="1676400" y="3891915"/>
          <a:ext cx="5714441" cy="1365885"/>
        </p:xfrm>
        <a:graphic>
          <a:graphicData uri="http://schemas.openxmlformats.org/drawingml/2006/table">
            <a:tbl>
              <a:tblPr firstRow="1" bandRow="1">
                <a:tableStyleId>{5C22544A-7EE6-4342-B048-85BDC9FD1C3A}</a:tableStyleId>
              </a:tblPr>
              <a:tblGrid>
                <a:gridCol w="4039518">
                  <a:extLst>
                    <a:ext uri="{9D8B030D-6E8A-4147-A177-3AD203B41FA5}">
                      <a16:colId xmlns:a16="http://schemas.microsoft.com/office/drawing/2014/main" val="281401541"/>
                    </a:ext>
                  </a:extLst>
                </a:gridCol>
                <a:gridCol w="1674923">
                  <a:extLst>
                    <a:ext uri="{9D8B030D-6E8A-4147-A177-3AD203B41FA5}">
                      <a16:colId xmlns:a16="http://schemas.microsoft.com/office/drawing/2014/main" val="2296552761"/>
                    </a:ext>
                  </a:extLst>
                </a:gridCol>
              </a:tblGrid>
              <a:tr h="66040">
                <a:tc>
                  <a:txBody>
                    <a:bodyPr/>
                    <a:lstStyle/>
                    <a:p>
                      <a:pPr algn="l" fontAlgn="b"/>
                      <a:r>
                        <a:rPr lang="en-US" sz="1600" b="1" i="0" u="none" strike="noStrike" dirty="0">
                          <a:solidFill>
                            <a:schemeClr val="bg1"/>
                          </a:solidFill>
                          <a:effectLst/>
                          <a:latin typeface="+mj-lt"/>
                        </a:rPr>
                        <a:t>AFC</a:t>
                      </a:r>
                    </a:p>
                  </a:txBody>
                  <a:tcPr marL="9525" marR="9525" marT="9525" marB="0" anchor="b"/>
                </a:tc>
                <a:tc>
                  <a:txBody>
                    <a:bodyPr/>
                    <a:lstStyle/>
                    <a:p>
                      <a:pPr algn="r" fontAlgn="b"/>
                      <a:r>
                        <a:rPr lang="en-US" sz="1600" b="0" i="0" u="none" strike="noStrike" dirty="0">
                          <a:solidFill>
                            <a:schemeClr val="bg1"/>
                          </a:solidFill>
                          <a:effectLst/>
                          <a:latin typeface="+mj-lt"/>
                        </a:rPr>
                        <a:t> $ 50,000.00 </a:t>
                      </a:r>
                    </a:p>
                  </a:txBody>
                  <a:tcPr marL="9525" marR="9525" marT="9525" marB="0" anchor="b"/>
                </a:tc>
                <a:extLst>
                  <a:ext uri="{0D108BD9-81ED-4DB2-BD59-A6C34878D82A}">
                    <a16:rowId xmlns:a16="http://schemas.microsoft.com/office/drawing/2014/main" val="3557416275"/>
                  </a:ext>
                </a:extLst>
              </a:tr>
              <a:tr h="370840">
                <a:tc>
                  <a:txBody>
                    <a:bodyPr/>
                    <a:lstStyle/>
                    <a:p>
                      <a:pPr algn="l" fontAlgn="b"/>
                      <a:r>
                        <a:rPr lang="en-US" sz="1600" b="1" i="0" u="none" strike="noStrike" dirty="0">
                          <a:solidFill>
                            <a:srgbClr val="000000"/>
                          </a:solidFill>
                          <a:effectLst/>
                          <a:latin typeface="+mj-lt"/>
                        </a:rPr>
                        <a:t>Hazardous Duty Supplement (HDS) Factor</a:t>
                      </a:r>
                    </a:p>
                  </a:txBody>
                  <a:tcPr marL="9525" marR="9525" marT="9525" marB="0" anchor="b"/>
                </a:tc>
                <a:tc>
                  <a:txBody>
                    <a:bodyPr/>
                    <a:lstStyle/>
                    <a:p>
                      <a:pPr algn="r" fontAlgn="b"/>
                      <a:r>
                        <a:rPr lang="en-US" sz="1600" b="0" i="0" u="none" strike="noStrike" dirty="0">
                          <a:solidFill>
                            <a:srgbClr val="000000"/>
                          </a:solidFill>
                          <a:effectLst/>
                          <a:latin typeface="+mj-lt"/>
                        </a:rPr>
                        <a:t>0.375%</a:t>
                      </a:r>
                    </a:p>
                  </a:txBody>
                  <a:tcPr marL="9525" marR="9525" marT="9525" marB="0" anchor="b"/>
                </a:tc>
                <a:extLst>
                  <a:ext uri="{0D108BD9-81ED-4DB2-BD59-A6C34878D82A}">
                    <a16:rowId xmlns:a16="http://schemas.microsoft.com/office/drawing/2014/main" val="2852873717"/>
                  </a:ext>
                </a:extLst>
              </a:tr>
              <a:tr h="370840">
                <a:tc>
                  <a:txBody>
                    <a:bodyPr/>
                    <a:lstStyle/>
                    <a:p>
                      <a:pPr algn="l" fontAlgn="b"/>
                      <a:r>
                        <a:rPr lang="en-US" sz="1600" b="1" i="0" u="none" strike="noStrike" dirty="0">
                          <a:solidFill>
                            <a:srgbClr val="000000"/>
                          </a:solidFill>
                          <a:effectLst/>
                          <a:latin typeface="+mj-lt"/>
                        </a:rPr>
                        <a:t>Service to Employer adopting HDS</a:t>
                      </a:r>
                    </a:p>
                  </a:txBody>
                  <a:tcPr marL="9525" marR="9525" marT="9525" marB="0" anchor="b"/>
                </a:tc>
                <a:tc>
                  <a:txBody>
                    <a:bodyPr/>
                    <a:lstStyle/>
                    <a:p>
                      <a:pPr algn="r" fontAlgn="b"/>
                      <a:r>
                        <a:rPr lang="en-US" sz="1600" b="0" i="0" u="none" strike="noStrike" dirty="0">
                          <a:solidFill>
                            <a:srgbClr val="000000"/>
                          </a:solidFill>
                          <a:effectLst/>
                          <a:latin typeface="+mj-lt"/>
                        </a:rPr>
                        <a:t> 20 </a:t>
                      </a:r>
                    </a:p>
                  </a:txBody>
                  <a:tcPr marL="9525" marR="9525" marT="9525" marB="0" anchor="b"/>
                </a:tc>
                <a:extLst>
                  <a:ext uri="{0D108BD9-81ED-4DB2-BD59-A6C34878D82A}">
                    <a16:rowId xmlns:a16="http://schemas.microsoft.com/office/drawing/2014/main" val="3367501242"/>
                  </a:ext>
                </a:extLst>
              </a:tr>
              <a:tr h="370840">
                <a:tc>
                  <a:txBody>
                    <a:bodyPr/>
                    <a:lstStyle/>
                    <a:p>
                      <a:pPr algn="l" fontAlgn="b"/>
                      <a:r>
                        <a:rPr lang="en-US" sz="1600" b="1" i="0" u="none" strike="noStrike" dirty="0">
                          <a:solidFill>
                            <a:srgbClr val="000000"/>
                          </a:solidFill>
                          <a:effectLst/>
                          <a:latin typeface="+mj-lt"/>
                        </a:rPr>
                        <a:t>Monthly Hazardous Duty Supplement</a:t>
                      </a:r>
                    </a:p>
                  </a:txBody>
                  <a:tcPr marL="9525" marR="9525" marT="9525" marB="0" anchor="b"/>
                </a:tc>
                <a:tc>
                  <a:txBody>
                    <a:bodyPr/>
                    <a:lstStyle/>
                    <a:p>
                      <a:pPr algn="r" fontAlgn="b"/>
                      <a:r>
                        <a:rPr lang="en-US" sz="1600" b="0" i="0" u="none" strike="noStrike" dirty="0">
                          <a:solidFill>
                            <a:srgbClr val="000000"/>
                          </a:solidFill>
                          <a:effectLst/>
                          <a:latin typeface="+mj-lt"/>
                        </a:rPr>
                        <a:t> $      312.50 </a:t>
                      </a:r>
                    </a:p>
                  </a:txBody>
                  <a:tcPr marL="9525" marR="9525" marT="9525" marB="0" anchor="b"/>
                </a:tc>
                <a:extLst>
                  <a:ext uri="{0D108BD9-81ED-4DB2-BD59-A6C34878D82A}">
                    <a16:rowId xmlns:a16="http://schemas.microsoft.com/office/drawing/2014/main" val="1936892504"/>
                  </a:ext>
                </a:extLst>
              </a:tr>
            </a:tbl>
          </a:graphicData>
        </a:graphic>
      </p:graphicFrame>
      <p:graphicFrame>
        <p:nvGraphicFramePr>
          <p:cNvPr id="11" name="Table 10">
            <a:extLst>
              <a:ext uri="{FF2B5EF4-FFF2-40B4-BE49-F238E27FC236}">
                <a16:creationId xmlns:a16="http://schemas.microsoft.com/office/drawing/2014/main" id="{82DA313D-CA69-EB76-04EE-526D951A128E}"/>
              </a:ext>
            </a:extLst>
          </p:cNvPr>
          <p:cNvGraphicFramePr>
            <a:graphicFrameLocks noGrp="1"/>
          </p:cNvGraphicFramePr>
          <p:nvPr>
            <p:extLst>
              <p:ext uri="{D42A27DB-BD31-4B8C-83A1-F6EECF244321}">
                <p14:modId xmlns:p14="http://schemas.microsoft.com/office/powerpoint/2010/main" val="2160431657"/>
              </p:ext>
            </p:extLst>
          </p:nvPr>
        </p:nvGraphicFramePr>
        <p:xfrm>
          <a:off x="3352800" y="2675305"/>
          <a:ext cx="2514600" cy="1013460"/>
        </p:xfrm>
        <a:graphic>
          <a:graphicData uri="http://schemas.openxmlformats.org/drawingml/2006/table">
            <a:tbl>
              <a:tblPr>
                <a:tableStyleId>{5C22544A-7EE6-4342-B048-85BDC9FD1C3A}</a:tableStyleId>
              </a:tblPr>
              <a:tblGrid>
                <a:gridCol w="1015999">
                  <a:extLst>
                    <a:ext uri="{9D8B030D-6E8A-4147-A177-3AD203B41FA5}">
                      <a16:colId xmlns:a16="http://schemas.microsoft.com/office/drawing/2014/main" val="2093759916"/>
                    </a:ext>
                  </a:extLst>
                </a:gridCol>
                <a:gridCol w="1498601">
                  <a:extLst>
                    <a:ext uri="{9D8B030D-6E8A-4147-A177-3AD203B41FA5}">
                      <a16:colId xmlns:a16="http://schemas.microsoft.com/office/drawing/2014/main" val="1733846509"/>
                    </a:ext>
                  </a:extLst>
                </a:gridCol>
              </a:tblGrid>
              <a:tr h="200025">
                <a:tc>
                  <a:txBody>
                    <a:bodyPr/>
                    <a:lstStyle/>
                    <a:p>
                      <a:pPr algn="ctr" fontAlgn="b"/>
                      <a:r>
                        <a:rPr lang="en-US" sz="1600" b="1" i="0" u="none" strike="noStrike" dirty="0">
                          <a:solidFill>
                            <a:srgbClr val="000000"/>
                          </a:solidFill>
                          <a:effectLst/>
                          <a:latin typeface="+mj-lt"/>
                        </a:rPr>
                        <a:t>Employer</a:t>
                      </a:r>
                    </a:p>
                  </a:txBody>
                  <a:tcPr marL="9525" marR="9525" marT="9525" marB="0" anchor="b"/>
                </a:tc>
                <a:tc>
                  <a:txBody>
                    <a:bodyPr/>
                    <a:lstStyle/>
                    <a:p>
                      <a:pPr algn="ctr" fontAlgn="b"/>
                      <a:r>
                        <a:rPr lang="en-US" sz="1600" b="1" i="0" u="none" strike="noStrike" dirty="0">
                          <a:solidFill>
                            <a:srgbClr val="000000"/>
                          </a:solidFill>
                          <a:effectLst/>
                          <a:latin typeface="+mj-lt"/>
                        </a:rPr>
                        <a:t>Service (Years)</a:t>
                      </a:r>
                    </a:p>
                  </a:txBody>
                  <a:tcPr marL="9525" marR="9525" marT="9525" marB="0" anchor="b"/>
                </a:tc>
                <a:extLst>
                  <a:ext uri="{0D108BD9-81ED-4DB2-BD59-A6C34878D82A}">
                    <a16:rowId xmlns:a16="http://schemas.microsoft.com/office/drawing/2014/main" val="4284996893"/>
                  </a:ext>
                </a:extLst>
              </a:tr>
              <a:tr h="200025">
                <a:tc>
                  <a:txBody>
                    <a:bodyPr/>
                    <a:lstStyle/>
                    <a:p>
                      <a:pPr algn="ctr" fontAlgn="b"/>
                      <a:r>
                        <a:rPr lang="en-US" sz="1600" b="0" i="0" u="none" strike="noStrike" dirty="0">
                          <a:solidFill>
                            <a:srgbClr val="000000"/>
                          </a:solidFill>
                          <a:effectLst/>
                          <a:latin typeface="+mj-lt"/>
                        </a:rPr>
                        <a:t>A</a:t>
                      </a:r>
                    </a:p>
                  </a:txBody>
                  <a:tcPr marL="9525" marR="9525" marT="9525" marB="0" anchor="b"/>
                </a:tc>
                <a:tc>
                  <a:txBody>
                    <a:bodyPr/>
                    <a:lstStyle/>
                    <a:p>
                      <a:pPr algn="ctr" fontAlgn="b"/>
                      <a:r>
                        <a:rPr lang="en-US" sz="1600" b="0" i="0" u="none" strike="noStrike" dirty="0">
                          <a:solidFill>
                            <a:srgbClr val="000000"/>
                          </a:solidFill>
                          <a:effectLst/>
                          <a:latin typeface="+mj-lt"/>
                        </a:rPr>
                        <a:t>20</a:t>
                      </a:r>
                    </a:p>
                  </a:txBody>
                  <a:tcPr marL="9525" marR="9525" marT="9525" marB="0" anchor="b"/>
                </a:tc>
                <a:extLst>
                  <a:ext uri="{0D108BD9-81ED-4DB2-BD59-A6C34878D82A}">
                    <a16:rowId xmlns:a16="http://schemas.microsoft.com/office/drawing/2014/main" val="1244895567"/>
                  </a:ext>
                </a:extLst>
              </a:tr>
              <a:tr h="200025">
                <a:tc>
                  <a:txBody>
                    <a:bodyPr/>
                    <a:lstStyle/>
                    <a:p>
                      <a:pPr algn="ctr" fontAlgn="b"/>
                      <a:r>
                        <a:rPr lang="en-US" sz="1600" b="0" i="0" u="none" strike="noStrike" dirty="0">
                          <a:solidFill>
                            <a:srgbClr val="000000"/>
                          </a:solidFill>
                          <a:effectLst/>
                          <a:latin typeface="+mj-lt"/>
                        </a:rPr>
                        <a:t>B</a:t>
                      </a:r>
                    </a:p>
                  </a:txBody>
                  <a:tcPr marL="9525" marR="9525" marT="9525" marB="0" anchor="b"/>
                </a:tc>
                <a:tc>
                  <a:txBody>
                    <a:bodyPr/>
                    <a:lstStyle/>
                    <a:p>
                      <a:pPr algn="ctr" fontAlgn="b"/>
                      <a:r>
                        <a:rPr lang="en-US" sz="1600" b="0" i="0" u="none" strike="noStrike" dirty="0">
                          <a:solidFill>
                            <a:srgbClr val="000000"/>
                          </a:solidFill>
                          <a:effectLst/>
                          <a:latin typeface="+mj-lt"/>
                        </a:rPr>
                        <a:t>5</a:t>
                      </a:r>
                    </a:p>
                  </a:txBody>
                  <a:tcPr marL="9525" marR="9525" marT="9525" marB="0" anchor="b"/>
                </a:tc>
                <a:extLst>
                  <a:ext uri="{0D108BD9-81ED-4DB2-BD59-A6C34878D82A}">
                    <a16:rowId xmlns:a16="http://schemas.microsoft.com/office/drawing/2014/main" val="1980864620"/>
                  </a:ext>
                </a:extLst>
              </a:tr>
              <a:tr h="209550">
                <a:tc>
                  <a:txBody>
                    <a:bodyPr/>
                    <a:lstStyle/>
                    <a:p>
                      <a:pPr algn="ctr" fontAlgn="b"/>
                      <a:r>
                        <a:rPr lang="en-US" sz="1600" b="0" i="0" u="none" strike="noStrike" dirty="0">
                          <a:solidFill>
                            <a:srgbClr val="000000"/>
                          </a:solidFill>
                          <a:effectLst/>
                          <a:latin typeface="+mj-lt"/>
                        </a:rPr>
                        <a:t>Total</a:t>
                      </a:r>
                    </a:p>
                  </a:txBody>
                  <a:tcPr marL="9525" marR="9525" marT="9525" marB="0" anchor="b"/>
                </a:tc>
                <a:tc>
                  <a:txBody>
                    <a:bodyPr/>
                    <a:lstStyle/>
                    <a:p>
                      <a:pPr algn="ctr" fontAlgn="b"/>
                      <a:r>
                        <a:rPr lang="en-US" sz="1600" b="0" i="0" u="none" strike="noStrike" dirty="0">
                          <a:solidFill>
                            <a:srgbClr val="000000"/>
                          </a:solidFill>
                          <a:effectLst/>
                          <a:latin typeface="+mj-lt"/>
                        </a:rPr>
                        <a:t>25</a:t>
                      </a:r>
                    </a:p>
                  </a:txBody>
                  <a:tcPr marL="9525" marR="9525" marT="9525" marB="0" anchor="b"/>
                </a:tc>
                <a:extLst>
                  <a:ext uri="{0D108BD9-81ED-4DB2-BD59-A6C34878D82A}">
                    <a16:rowId xmlns:a16="http://schemas.microsoft.com/office/drawing/2014/main" val="3834775324"/>
                  </a:ext>
                </a:extLst>
              </a:tr>
            </a:tbl>
          </a:graphicData>
        </a:graphic>
      </p:graphicFrame>
      <p:sp>
        <p:nvSpPr>
          <p:cNvPr id="12" name="TextBox 11">
            <a:extLst>
              <a:ext uri="{FF2B5EF4-FFF2-40B4-BE49-F238E27FC236}">
                <a16:creationId xmlns:a16="http://schemas.microsoft.com/office/drawing/2014/main" id="{C99A0F3D-D8D5-19E8-A4F0-F8E806A39D95}"/>
              </a:ext>
            </a:extLst>
          </p:cNvPr>
          <p:cNvSpPr txBox="1"/>
          <p:nvPr/>
        </p:nvSpPr>
        <p:spPr>
          <a:xfrm>
            <a:off x="914400" y="1972270"/>
            <a:ext cx="7239000" cy="646331"/>
          </a:xfrm>
          <a:prstGeom prst="rect">
            <a:avLst/>
          </a:prstGeom>
          <a:noFill/>
        </p:spPr>
        <p:txBody>
          <a:bodyPr wrap="square" rtlCol="0">
            <a:spAutoFit/>
          </a:bodyPr>
          <a:lstStyle/>
          <a:p>
            <a:r>
              <a:rPr lang="en-US" dirty="0">
                <a:latin typeface="+mj-lt"/>
              </a:rPr>
              <a:t>Example: </a:t>
            </a:r>
            <a:r>
              <a:rPr lang="en-US" sz="1800" kern="100" dirty="0">
                <a:latin typeface="+mj-lt"/>
                <a:ea typeface="Calibri" panose="020F0502020204030204" pitchFamily="34" charset="0"/>
                <a:cs typeface="Times New Roman" panose="02020603050405020304" pitchFamily="18" charset="0"/>
              </a:rPr>
              <a:t>Member is a public safety officer who is age 60 with 25 years of service (service retirement eligible).</a:t>
            </a:r>
          </a:p>
        </p:txBody>
      </p:sp>
      <p:sp>
        <p:nvSpPr>
          <p:cNvPr id="13" name="TextBox 12">
            <a:extLst>
              <a:ext uri="{FF2B5EF4-FFF2-40B4-BE49-F238E27FC236}">
                <a16:creationId xmlns:a16="http://schemas.microsoft.com/office/drawing/2014/main" id="{D30A3739-BD63-1B63-E5EE-4AB75CF4781F}"/>
              </a:ext>
            </a:extLst>
          </p:cNvPr>
          <p:cNvSpPr txBox="1"/>
          <p:nvPr/>
        </p:nvSpPr>
        <p:spPr>
          <a:xfrm>
            <a:off x="1066800" y="5477470"/>
            <a:ext cx="7010400" cy="923330"/>
          </a:xfrm>
          <a:prstGeom prst="rect">
            <a:avLst/>
          </a:prstGeom>
          <a:noFill/>
        </p:spPr>
        <p:txBody>
          <a:bodyPr wrap="square" rtlCol="0">
            <a:spAutoFit/>
          </a:bodyPr>
          <a:lstStyle/>
          <a:p>
            <a:r>
              <a:rPr lang="en-US" dirty="0">
                <a:latin typeface="+mj-lt"/>
                <a:cs typeface="Times New Roman" panose="02020603050405020304" pitchFamily="18" charset="0"/>
              </a:rPr>
              <a:t>For a member retiring on early retirement benefits, the appropriate early reduction factor will be applied to the hazardous duty supplemental benefit.</a:t>
            </a:r>
          </a:p>
        </p:txBody>
      </p:sp>
    </p:spTree>
    <p:extLst>
      <p:ext uri="{BB962C8B-B14F-4D97-AF65-F5344CB8AC3E}">
        <p14:creationId xmlns:p14="http://schemas.microsoft.com/office/powerpoint/2010/main" val="3343288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3079-B4DF-5F11-1219-3CC176A10C36}"/>
              </a:ext>
            </a:extLst>
          </p:cNvPr>
          <p:cNvSpPr>
            <a:spLocks noGrp="1"/>
          </p:cNvSpPr>
          <p:nvPr>
            <p:ph type="title"/>
          </p:nvPr>
        </p:nvSpPr>
        <p:spPr/>
        <p:txBody>
          <a:bodyPr/>
          <a:lstStyle/>
          <a:p>
            <a:r>
              <a:rPr lang="en-US" dirty="0"/>
              <a:t>How to Adopt HDS</a:t>
            </a:r>
          </a:p>
        </p:txBody>
      </p:sp>
      <p:sp>
        <p:nvSpPr>
          <p:cNvPr id="3" name="Content Placeholder 2">
            <a:extLst>
              <a:ext uri="{FF2B5EF4-FFF2-40B4-BE49-F238E27FC236}">
                <a16:creationId xmlns:a16="http://schemas.microsoft.com/office/drawing/2014/main" id="{C4F8B99C-2C34-0299-09CF-C4BF9445E6A6}"/>
              </a:ext>
            </a:extLst>
          </p:cNvPr>
          <p:cNvSpPr>
            <a:spLocks noGrp="1"/>
          </p:cNvSpPr>
          <p:nvPr>
            <p:ph idx="1"/>
          </p:nvPr>
        </p:nvSpPr>
        <p:spPr/>
        <p:txBody>
          <a:bodyPr>
            <a:normAutofit fontScale="25000" lnSpcReduction="20000"/>
          </a:bodyPr>
          <a:lstStyle/>
          <a:p>
            <a:pPr>
              <a:lnSpc>
                <a:spcPct val="120000"/>
              </a:lnSpc>
            </a:pPr>
            <a:r>
              <a:rPr lang="en-US" sz="6400" kern="100" dirty="0">
                <a:effectLst/>
                <a:latin typeface="+mj-lt"/>
                <a:ea typeface="Calibri" panose="020F0502020204030204" pitchFamily="34" charset="0"/>
                <a:cs typeface="Times New Roman" panose="02020603050405020304" pitchFamily="18" charset="0"/>
              </a:rPr>
              <a:t>Employer must pass a resolution authorizing an actuarial study to determine the liability associated with this benefit and accept responsibility for the cost </a:t>
            </a:r>
            <a:r>
              <a:rPr lang="en-US" sz="6400" kern="100" dirty="0">
                <a:latin typeface="+mj-lt"/>
                <a:ea typeface="Calibri" panose="020F0502020204030204" pitchFamily="34" charset="0"/>
                <a:cs typeface="Times New Roman" panose="02020603050405020304" pitchFamily="18" charset="0"/>
              </a:rPr>
              <a:t>of the study.</a:t>
            </a:r>
          </a:p>
          <a:p>
            <a:pPr>
              <a:lnSpc>
                <a:spcPct val="120000"/>
              </a:lnSpc>
            </a:pPr>
            <a:r>
              <a:rPr lang="en-US" sz="6400" kern="100" dirty="0">
                <a:effectLst/>
                <a:latin typeface="+mj-lt"/>
                <a:ea typeface="Calibri" panose="020F0502020204030204" pitchFamily="34" charset="0"/>
                <a:cs typeface="Times New Roman" panose="02020603050405020304" pitchFamily="18" charset="0"/>
              </a:rPr>
              <a:t>Upon receipt of the stu</a:t>
            </a:r>
            <a:r>
              <a:rPr lang="en-US" sz="6400" kern="100" dirty="0">
                <a:latin typeface="+mj-lt"/>
                <a:ea typeface="Calibri" panose="020F0502020204030204" pitchFamily="34" charset="0"/>
                <a:cs typeface="Times New Roman" panose="02020603050405020304" pitchFamily="18" charset="0"/>
              </a:rPr>
              <a:t>dy, the employer must pass a resolution authorizing the supplemental benefit and accepting the liability for the benefit.</a:t>
            </a:r>
          </a:p>
          <a:p>
            <a:pPr>
              <a:lnSpc>
                <a:spcPct val="120000"/>
              </a:lnSpc>
            </a:pPr>
            <a:r>
              <a:rPr lang="en-US" sz="6400" kern="100" dirty="0">
                <a:effectLst/>
                <a:latin typeface="+mj-lt"/>
                <a:ea typeface="Calibri" panose="020F0502020204030204" pitchFamily="34" charset="0"/>
                <a:cs typeface="Times New Roman" panose="02020603050405020304" pitchFamily="18" charset="0"/>
              </a:rPr>
              <a:t>The employer</a:t>
            </a:r>
            <a:r>
              <a:rPr lang="en-US" sz="6400" kern="100" dirty="0">
                <a:latin typeface="+mj-lt"/>
                <a:ea typeface="Calibri" panose="020F0502020204030204" pitchFamily="34" charset="0"/>
                <a:cs typeface="Times New Roman" panose="02020603050405020304" pitchFamily="18" charset="0"/>
              </a:rPr>
              <a:t>’s funded status must be at least seventy percent (70%) after the implementation of the </a:t>
            </a:r>
            <a:r>
              <a:rPr lang="en-US" sz="6400" kern="100" dirty="0">
                <a:effectLst/>
                <a:latin typeface="+mj-lt"/>
                <a:ea typeface="Calibri" panose="020F0502020204030204" pitchFamily="34" charset="0"/>
                <a:cs typeface="Times New Roman" panose="02020603050405020304" pitchFamily="18" charset="0"/>
              </a:rPr>
              <a:t>hazardous duty supplemental benefit.</a:t>
            </a:r>
          </a:p>
          <a:p>
            <a:pPr>
              <a:lnSpc>
                <a:spcPct val="120000"/>
              </a:lnSpc>
            </a:pPr>
            <a:r>
              <a:rPr lang="en-US" sz="6400" kern="100" dirty="0">
                <a:latin typeface="+mj-lt"/>
                <a:ea typeface="Calibri" panose="020F0502020204030204" pitchFamily="34" charset="0"/>
                <a:cs typeface="Times New Roman" panose="02020603050405020304" pitchFamily="18" charset="0"/>
              </a:rPr>
              <a:t>The employer must pay the estimated increased pension liability in one of the following methods:</a:t>
            </a:r>
          </a:p>
          <a:p>
            <a:pPr lvl="1">
              <a:lnSpc>
                <a:spcPct val="120000"/>
              </a:lnSpc>
            </a:pPr>
            <a:r>
              <a:rPr lang="en-US" sz="6000" kern="100" dirty="0">
                <a:effectLst/>
                <a:latin typeface="+mj-lt"/>
                <a:ea typeface="Calibri" panose="020F0502020204030204" pitchFamily="34" charset="0"/>
                <a:cs typeface="Times New Roman" panose="02020603050405020304" pitchFamily="18" charset="0"/>
              </a:rPr>
              <a:t>A</a:t>
            </a:r>
            <a:r>
              <a:rPr lang="en-US" sz="6000" kern="100" dirty="0">
                <a:latin typeface="+mj-lt"/>
                <a:ea typeface="Calibri" panose="020F0502020204030204" pitchFamily="34" charset="0"/>
                <a:cs typeface="Times New Roman" panose="02020603050405020304" pitchFamily="18" charset="0"/>
              </a:rPr>
              <a:t> lump-sum.</a:t>
            </a:r>
          </a:p>
          <a:p>
            <a:pPr lvl="1">
              <a:lnSpc>
                <a:spcPct val="120000"/>
              </a:lnSpc>
            </a:pPr>
            <a:r>
              <a:rPr lang="en-US" sz="6000" kern="100" dirty="0">
                <a:effectLst/>
                <a:latin typeface="+mj-lt"/>
                <a:ea typeface="Calibri" panose="020F0502020204030204" pitchFamily="34" charset="0"/>
                <a:cs typeface="Times New Roman" panose="02020603050405020304" pitchFamily="18" charset="0"/>
              </a:rPr>
              <a:t>An in</a:t>
            </a:r>
            <a:r>
              <a:rPr lang="en-US" sz="6000" kern="100" dirty="0">
                <a:latin typeface="+mj-lt"/>
                <a:ea typeface="Calibri" panose="020F0502020204030204" pitchFamily="34" charset="0"/>
                <a:cs typeface="Times New Roman" panose="02020603050405020304" pitchFamily="18" charset="0"/>
              </a:rPr>
              <a:t>crease in the employer’s contribution rate over the course of the next fiscal year after adoption.</a:t>
            </a:r>
          </a:p>
          <a:p>
            <a:pPr lvl="1">
              <a:lnSpc>
                <a:spcPct val="120000"/>
              </a:lnSpc>
            </a:pPr>
            <a:r>
              <a:rPr lang="en-US" sz="6000" kern="100" dirty="0">
                <a:latin typeface="+mj-lt"/>
                <a:ea typeface="Calibri" panose="020F0502020204030204" pitchFamily="34" charset="0"/>
                <a:cs typeface="Times New Roman" panose="02020603050405020304" pitchFamily="18" charset="0"/>
              </a:rPr>
              <a:t>Amortizing the unfunded accrued liability over a period not to exceed ten (10) years.</a:t>
            </a:r>
            <a:endParaRPr lang="en-US" sz="6000" kern="100" dirty="0">
              <a:effectLst/>
              <a:latin typeface="+mj-lt"/>
              <a:ea typeface="Calibri" panose="020F0502020204030204" pitchFamily="34" charset="0"/>
              <a:cs typeface="Times New Roman" panose="02020603050405020304" pitchFamily="18" charset="0"/>
            </a:endParaRPr>
          </a:p>
          <a:p>
            <a:pPr>
              <a:lnSpc>
                <a:spcPct val="120000"/>
              </a:lnSpc>
            </a:pPr>
            <a:endParaRPr lang="en-US" sz="6400" kern="100" dirty="0">
              <a:effectLst/>
              <a:latin typeface="+mj-lt"/>
              <a:ea typeface="Calibri" panose="020F0502020204030204" pitchFamily="34" charset="0"/>
              <a:cs typeface="Times New Roman" panose="02020603050405020304" pitchFamily="18" charset="0"/>
            </a:endParaRPr>
          </a:p>
          <a:p>
            <a:pPr marL="0" indent="0">
              <a:lnSpc>
                <a:spcPct val="120000"/>
              </a:lnSpc>
              <a:buNone/>
            </a:pPr>
            <a:r>
              <a:rPr lang="en-US" sz="6400" dirty="0">
                <a:latin typeface="+mj-lt"/>
                <a:cs typeface="Times New Roman" panose="02020603050405020304" pitchFamily="18" charset="0"/>
              </a:rPr>
              <a:t>The Hazardous Duty Supplemental Benefit law is effective January 1, 2025.</a:t>
            </a:r>
          </a:p>
          <a:p>
            <a:endParaRPr lang="en-US" dirty="0">
              <a:latin typeface="+mj-lt"/>
            </a:endParaRPr>
          </a:p>
        </p:txBody>
      </p:sp>
    </p:spTree>
    <p:extLst>
      <p:ext uri="{BB962C8B-B14F-4D97-AF65-F5344CB8AC3E}">
        <p14:creationId xmlns:p14="http://schemas.microsoft.com/office/powerpoint/2010/main" val="1756394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New Law: Board Member Participation</a:t>
            </a:r>
          </a:p>
        </p:txBody>
      </p:sp>
      <p:sp>
        <p:nvSpPr>
          <p:cNvPr id="3" name="Content Placeholder 2"/>
          <p:cNvSpPr>
            <a:spLocks noGrp="1"/>
          </p:cNvSpPr>
          <p:nvPr>
            <p:ph idx="1"/>
          </p:nvPr>
        </p:nvSpPr>
        <p:spPr/>
        <p:txBody>
          <a:bodyPr>
            <a:normAutofit fontScale="77500" lnSpcReduction="20000"/>
          </a:bodyPr>
          <a:lstStyle/>
          <a:p>
            <a:pPr>
              <a:lnSpc>
                <a:spcPct val="120000"/>
              </a:lnSpc>
              <a:spcAft>
                <a:spcPts val="600"/>
              </a:spcAft>
            </a:pPr>
            <a:r>
              <a:rPr lang="en-US" dirty="0"/>
              <a:t>Prior to passage to March 7, 2024, TCRS members were required to terminate service with </a:t>
            </a:r>
            <a:r>
              <a:rPr lang="en-US" u="sng" dirty="0"/>
              <a:t>all</a:t>
            </a:r>
            <a:r>
              <a:rPr lang="en-US" dirty="0"/>
              <a:t> employers participating in TCRS before the member was eligible to draw a TCRS benefit</a:t>
            </a:r>
          </a:p>
          <a:p>
            <a:pPr>
              <a:lnSpc>
                <a:spcPct val="120000"/>
              </a:lnSpc>
              <a:spcAft>
                <a:spcPts val="600"/>
              </a:spcAft>
            </a:pPr>
            <a:r>
              <a:rPr lang="en-US" dirty="0"/>
              <a:t>A new bill creates an exception allowing members holding an elected or appointment position with a special school district or local government on or after January 1, 2012 to retire and begin drawing TCRS benefits related to service rendered to a </a:t>
            </a:r>
            <a:r>
              <a:rPr lang="en-US" u="sng" dirty="0"/>
              <a:t>different TCRS employer </a:t>
            </a:r>
            <a:r>
              <a:rPr lang="en-US" dirty="0"/>
              <a:t>without resigning their elected/appointed position</a:t>
            </a:r>
          </a:p>
          <a:p>
            <a:pPr marL="0" indent="0">
              <a:lnSpc>
                <a:spcPct val="120000"/>
              </a:lnSpc>
              <a:spcAft>
                <a:spcPts val="600"/>
              </a:spcAft>
              <a:buNone/>
            </a:pPr>
            <a:endParaRPr lang="en-US" dirty="0"/>
          </a:p>
          <a:p>
            <a:pPr marL="0" indent="0">
              <a:lnSpc>
                <a:spcPct val="120000"/>
              </a:lnSpc>
              <a:spcAft>
                <a:spcPts val="600"/>
              </a:spcAft>
              <a:buNone/>
            </a:pPr>
            <a:endParaRPr lang="en-US" dirty="0"/>
          </a:p>
        </p:txBody>
      </p:sp>
      <p:sp>
        <p:nvSpPr>
          <p:cNvPr id="4" name="Slide Number Placeholder 3"/>
          <p:cNvSpPr>
            <a:spLocks noGrp="1"/>
          </p:cNvSpPr>
          <p:nvPr>
            <p:ph type="sldNum" sz="quarter" idx="12"/>
          </p:nvPr>
        </p:nvSpPr>
        <p:spPr>
          <a:xfrm>
            <a:off x="8276545" y="6356352"/>
            <a:ext cx="410257" cy="365125"/>
          </a:xfrm>
          <a:prstGeom prst="rect">
            <a:avLst/>
          </a:prstGeom>
        </p:spPr>
        <p:txBody>
          <a:bodyPr lIns="68580" tIns="34290" rIns="68580" bIns="34290" anchor="b" anchorCtr="0"/>
          <a:lstStyle>
            <a:defPPr>
              <a:defRPr lang="en-US"/>
            </a:defPPr>
            <a:lvl1pPr marL="0" algn="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4C43BBE3-B0AB-447A-A0EA-7FFB53072335}" type="slidenum">
              <a:rPr lang="en-US" smtClean="0">
                <a:solidFill>
                  <a:srgbClr val="3F3F3F"/>
                </a:solidFill>
              </a:rPr>
              <a:pPr/>
              <a:t>32</a:t>
            </a:fld>
            <a:endParaRPr lang="en-US" dirty="0">
              <a:solidFill>
                <a:srgbClr val="3F3F3F"/>
              </a:solidFill>
            </a:endParaRPr>
          </a:p>
        </p:txBody>
      </p:sp>
    </p:spTree>
    <p:extLst>
      <p:ext uri="{BB962C8B-B14F-4D97-AF65-F5344CB8AC3E}">
        <p14:creationId xmlns:p14="http://schemas.microsoft.com/office/powerpoint/2010/main" val="3032881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5001-1AF2-9A40-5B18-36BFCEE8ED5B}"/>
              </a:ext>
            </a:extLst>
          </p:cNvPr>
          <p:cNvSpPr>
            <a:spLocks noGrp="1"/>
          </p:cNvSpPr>
          <p:nvPr>
            <p:ph type="title"/>
          </p:nvPr>
        </p:nvSpPr>
        <p:spPr/>
        <p:txBody>
          <a:bodyPr>
            <a:normAutofit fontScale="90000"/>
          </a:bodyPr>
          <a:lstStyle/>
          <a:p>
            <a:r>
              <a:rPr lang="en-US" dirty="0"/>
              <a:t>Important Notes on </a:t>
            </a:r>
            <a:br>
              <a:rPr lang="en-US" dirty="0"/>
            </a:br>
            <a:r>
              <a:rPr lang="en-US" dirty="0"/>
              <a:t>Board Member Participation</a:t>
            </a:r>
          </a:p>
        </p:txBody>
      </p:sp>
      <p:sp>
        <p:nvSpPr>
          <p:cNvPr id="3" name="Content Placeholder 2">
            <a:extLst>
              <a:ext uri="{FF2B5EF4-FFF2-40B4-BE49-F238E27FC236}">
                <a16:creationId xmlns:a16="http://schemas.microsoft.com/office/drawing/2014/main" id="{DF803902-D6A3-9A32-D2D8-C3FEECE49E17}"/>
              </a:ext>
            </a:extLst>
          </p:cNvPr>
          <p:cNvSpPr>
            <a:spLocks noGrp="1"/>
          </p:cNvSpPr>
          <p:nvPr>
            <p:ph idx="1"/>
          </p:nvPr>
        </p:nvSpPr>
        <p:spPr>
          <a:xfrm>
            <a:off x="457200" y="2133599"/>
            <a:ext cx="8229600" cy="3962401"/>
          </a:xfrm>
        </p:spPr>
        <p:txBody>
          <a:bodyPr>
            <a:normAutofit fontScale="70000" lnSpcReduction="20000"/>
          </a:bodyPr>
          <a:lstStyle/>
          <a:p>
            <a:r>
              <a:rPr lang="en-US" dirty="0"/>
              <a:t>There is a difference between full-time elected officials (Mayor, Sheriff, Trustee, etc.) and County Commissioners/Board Members for TCRS purposes</a:t>
            </a:r>
          </a:p>
          <a:p>
            <a:endParaRPr lang="en-US" dirty="0"/>
          </a:p>
          <a:p>
            <a:r>
              <a:rPr lang="en-US" dirty="0"/>
              <a:t>TCRS members cannot receive more than 12 months of service credit in one year if employed by multiple TCRS-covered employers</a:t>
            </a:r>
          </a:p>
          <a:p>
            <a:endParaRPr lang="en-US" dirty="0">
              <a:effectLst/>
              <a:ea typeface="Times New Roman" panose="02020603050405020304" pitchFamily="18" charset="0"/>
            </a:endParaRPr>
          </a:p>
          <a:p>
            <a:r>
              <a:rPr lang="en-US" dirty="0">
                <a:effectLst/>
                <a:ea typeface="Times New Roman" panose="02020603050405020304" pitchFamily="18" charset="0"/>
              </a:rPr>
              <a:t>County Commissioners/Board Members with </a:t>
            </a:r>
            <a:r>
              <a:rPr lang="en-US" u="sng" dirty="0">
                <a:effectLst/>
                <a:ea typeface="Times New Roman" panose="02020603050405020304" pitchFamily="18" charset="0"/>
              </a:rPr>
              <a:t>overlapping</a:t>
            </a:r>
            <a:r>
              <a:rPr lang="en-US" dirty="0">
                <a:effectLst/>
                <a:ea typeface="Times New Roman" panose="02020603050405020304" pitchFamily="18" charset="0"/>
              </a:rPr>
              <a:t> service as a full-time employee covered by TCRS will not receive a benefit for their overlapping board service</a:t>
            </a:r>
          </a:p>
          <a:p>
            <a:endParaRPr lang="en-US" sz="1800" dirty="0">
              <a:latin typeface="Calibri" panose="020F0502020204030204" pitchFamily="34" charset="0"/>
            </a:endParaRPr>
          </a:p>
          <a:p>
            <a:r>
              <a:rPr lang="en-US" dirty="0">
                <a:effectLst/>
                <a:ea typeface="Times New Roman" panose="02020603050405020304" pitchFamily="18" charset="0"/>
              </a:rPr>
              <a:t>TCRS does not allow in-service distributions. Generally, a member must separate from all TCRS-covered service in order for </a:t>
            </a:r>
            <a:r>
              <a:rPr lang="en-US" dirty="0">
                <a:ea typeface="Times New Roman" panose="02020603050405020304" pitchFamily="18" charset="0"/>
              </a:rPr>
              <a:t>a </a:t>
            </a:r>
            <a:r>
              <a:rPr lang="en-US" dirty="0">
                <a:effectLst/>
                <a:ea typeface="Times New Roman" panose="02020603050405020304" pitchFamily="18" charset="0"/>
              </a:rPr>
              <a:t>TCRS benefit to be paid unless the exception created by </a:t>
            </a:r>
            <a:r>
              <a:rPr lang="en-US" dirty="0">
                <a:ea typeface="Times New Roman" panose="02020603050405020304" pitchFamily="18" charset="0"/>
              </a:rPr>
              <a:t>HB2588 </a:t>
            </a:r>
            <a:r>
              <a:rPr lang="en-US" dirty="0">
                <a:effectLst/>
                <a:ea typeface="Times New Roman" panose="02020603050405020304" pitchFamily="18" charset="0"/>
              </a:rPr>
              <a:t>applies</a:t>
            </a:r>
            <a:endParaRPr lang="en-US" dirty="0">
              <a:effectLst/>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F465157-9993-E533-CEA8-873072963153}"/>
              </a:ext>
            </a:extLst>
          </p:cNvPr>
          <p:cNvSpPr>
            <a:spLocks noGrp="1"/>
          </p:cNvSpPr>
          <p:nvPr>
            <p:ph type="sldNum" sz="quarter" idx="12"/>
          </p:nvPr>
        </p:nvSpPr>
        <p:spPr>
          <a:xfrm>
            <a:off x="8276545" y="6356352"/>
            <a:ext cx="410257" cy="365125"/>
          </a:xfrm>
          <a:prstGeom prst="rect">
            <a:avLst/>
          </a:prstGeom>
        </p:spPr>
        <p:txBody>
          <a:bodyPr lIns="68580" tIns="34290" rIns="68580" bIns="34290" anchor="b" anchorCtr="0"/>
          <a:lstStyle>
            <a:defPPr>
              <a:defRPr lang="en-US"/>
            </a:defPPr>
            <a:lvl1pPr marL="0" algn="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4C43BBE3-B0AB-447A-A0EA-7FFB53072335}" type="slidenum">
              <a:rPr lang="en-US" smtClean="0">
                <a:solidFill>
                  <a:srgbClr val="3F3F3F"/>
                </a:solidFill>
              </a:rPr>
              <a:pPr/>
              <a:t>33</a:t>
            </a:fld>
            <a:endParaRPr lang="en-US" dirty="0"/>
          </a:p>
        </p:txBody>
      </p:sp>
    </p:spTree>
    <p:extLst>
      <p:ext uri="{BB962C8B-B14F-4D97-AF65-F5344CB8AC3E}">
        <p14:creationId xmlns:p14="http://schemas.microsoft.com/office/powerpoint/2010/main" val="124241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291E-28EF-0259-CDD9-990A3646FBD4}"/>
              </a:ext>
            </a:extLst>
          </p:cNvPr>
          <p:cNvSpPr>
            <a:spLocks noGrp="1"/>
          </p:cNvSpPr>
          <p:nvPr>
            <p:ph type="title"/>
          </p:nvPr>
        </p:nvSpPr>
        <p:spPr/>
        <p:txBody>
          <a:bodyPr/>
          <a:lstStyle/>
          <a:p>
            <a:r>
              <a:rPr lang="en-US" dirty="0"/>
              <a:t>457(b) Roth Contributions</a:t>
            </a:r>
          </a:p>
        </p:txBody>
      </p:sp>
      <p:sp>
        <p:nvSpPr>
          <p:cNvPr id="3" name="Content Placeholder 2">
            <a:extLst>
              <a:ext uri="{FF2B5EF4-FFF2-40B4-BE49-F238E27FC236}">
                <a16:creationId xmlns:a16="http://schemas.microsoft.com/office/drawing/2014/main" id="{859E029C-12AD-1FF7-2D73-739130109FC2}"/>
              </a:ext>
            </a:extLst>
          </p:cNvPr>
          <p:cNvSpPr>
            <a:spLocks noGrp="1"/>
          </p:cNvSpPr>
          <p:nvPr>
            <p:ph idx="1"/>
          </p:nvPr>
        </p:nvSpPr>
        <p:spPr/>
        <p:txBody>
          <a:bodyPr>
            <a:noAutofit/>
          </a:bodyPr>
          <a:lstStyle/>
          <a:p>
            <a:r>
              <a:rPr lang="en-US" sz="2400" dirty="0">
                <a:effectLst/>
                <a:latin typeface="+mj-lt"/>
              </a:rPr>
              <a:t>The State of Tennessee 457(b) and the Higher Education 403(b) Plans are authorized to allow after-tax (Roth) contributions. </a:t>
            </a:r>
          </a:p>
          <a:p>
            <a:r>
              <a:rPr lang="en-US" sz="2400" dirty="0">
                <a:latin typeface="+mj-lt"/>
              </a:rPr>
              <a:t>T</a:t>
            </a:r>
            <a:r>
              <a:rPr lang="en-US" sz="2400" dirty="0">
                <a:effectLst/>
                <a:latin typeface="+mj-lt"/>
              </a:rPr>
              <a:t>he Department of Treasury is authorized to establish a nonqualified deferred compensation plan under Section 457(f) of the Internal Revenue Code.</a:t>
            </a:r>
          </a:p>
          <a:p>
            <a:r>
              <a:rPr lang="en-US" sz="2400" dirty="0">
                <a:effectLst/>
                <a:latin typeface="+mj-lt"/>
              </a:rPr>
              <a:t>Beginning January 1, 2025, employees will be able to make Roth contributions (after tax) to the 457(b) Plan. Implementation information will be communicated in the coming months.</a:t>
            </a:r>
          </a:p>
          <a:p>
            <a:endParaRPr lang="en-US" sz="2400" dirty="0">
              <a:latin typeface="+mj-lt"/>
            </a:endParaRPr>
          </a:p>
        </p:txBody>
      </p:sp>
    </p:spTree>
    <p:extLst>
      <p:ext uri="{BB962C8B-B14F-4D97-AF65-F5344CB8AC3E}">
        <p14:creationId xmlns:p14="http://schemas.microsoft.com/office/powerpoint/2010/main" val="1217112729"/>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Treasury Outreach Team</a:t>
            </a:r>
          </a:p>
        </p:txBody>
      </p:sp>
      <p:sp>
        <p:nvSpPr>
          <p:cNvPr id="3" name="Content Placeholder 2"/>
          <p:cNvSpPr>
            <a:spLocks noGrp="1"/>
          </p:cNvSpPr>
          <p:nvPr>
            <p:ph idx="1"/>
          </p:nvPr>
        </p:nvSpPr>
        <p:spPr/>
        <p:txBody>
          <a:bodyPr>
            <a:noAutofit/>
          </a:bodyPr>
          <a:lstStyle/>
          <a:p>
            <a:pPr marL="0" indent="0">
              <a:buNone/>
            </a:pPr>
            <a:r>
              <a:rPr lang="en-US" dirty="0">
                <a:solidFill>
                  <a:srgbClr val="002060"/>
                </a:solidFill>
              </a:rPr>
              <a:t>Outreach Director</a:t>
            </a:r>
          </a:p>
          <a:p>
            <a:pPr marL="0" indent="0">
              <a:buNone/>
            </a:pPr>
            <a:r>
              <a:rPr lang="en-US" sz="2000" dirty="0"/>
              <a:t>Drew Freeman</a:t>
            </a:r>
          </a:p>
          <a:p>
            <a:pPr marL="0" indent="0">
              <a:buNone/>
            </a:pPr>
            <a:r>
              <a:rPr lang="en-US" sz="2000" i="1" dirty="0">
                <a:solidFill>
                  <a:srgbClr val="C00000"/>
                </a:solidFill>
              </a:rPr>
              <a:t>Drew.Freeman@tn.gov</a:t>
            </a:r>
          </a:p>
          <a:p>
            <a:pPr marL="0" indent="0">
              <a:buNone/>
            </a:pPr>
            <a:r>
              <a:rPr lang="en-US" sz="2000" i="1" dirty="0">
                <a:solidFill>
                  <a:srgbClr val="002060"/>
                </a:solidFill>
              </a:rPr>
              <a:t>615-806-4467</a:t>
            </a:r>
          </a:p>
          <a:p>
            <a:pPr marL="0" indent="0">
              <a:buNone/>
            </a:pPr>
            <a:endParaRPr lang="en-US" sz="2000" i="1" dirty="0"/>
          </a:p>
          <a:p>
            <a:pPr marL="0" indent="0">
              <a:buNone/>
            </a:pPr>
            <a:r>
              <a:rPr lang="en-US" dirty="0">
                <a:solidFill>
                  <a:srgbClr val="002060"/>
                </a:solidFill>
                <a:ea typeface="+mj-ea"/>
                <a:cs typeface="+mj-cs"/>
              </a:rPr>
              <a:t>Middle Tennessee </a:t>
            </a:r>
          </a:p>
          <a:p>
            <a:pPr marL="0" indent="0">
              <a:buNone/>
            </a:pPr>
            <a:r>
              <a:rPr lang="en-US" sz="2000" dirty="0"/>
              <a:t>James Armistead</a:t>
            </a:r>
          </a:p>
          <a:p>
            <a:pPr marL="0" indent="0">
              <a:buNone/>
            </a:pPr>
            <a:r>
              <a:rPr lang="en-US" sz="2000" i="1" dirty="0">
                <a:solidFill>
                  <a:srgbClr val="C00000"/>
                </a:solidFill>
              </a:rPr>
              <a:t>James.Armistead@tn.gov</a:t>
            </a:r>
          </a:p>
          <a:p>
            <a:pPr marL="0" indent="0">
              <a:buNone/>
            </a:pPr>
            <a:r>
              <a:rPr lang="en-US" sz="2000" i="1" dirty="0">
                <a:solidFill>
                  <a:srgbClr val="002060"/>
                </a:solidFill>
              </a:rPr>
              <a:t>615-289-4447 </a:t>
            </a:r>
          </a:p>
          <a:p>
            <a:pPr marL="0" indent="0">
              <a:buNone/>
            </a:pPr>
            <a:endParaRPr lang="en-US" sz="2000" i="1" dirty="0">
              <a:solidFill>
                <a:srgbClr val="C00000"/>
              </a:solidFill>
            </a:endParaRPr>
          </a:p>
          <a:p>
            <a:pPr marL="0" indent="0">
              <a:buNone/>
            </a:pPr>
            <a:endParaRPr lang="en-US" sz="2000" i="1" dirty="0"/>
          </a:p>
        </p:txBody>
      </p:sp>
      <p:sp>
        <p:nvSpPr>
          <p:cNvPr id="4" name="TextBox 3"/>
          <p:cNvSpPr txBox="1"/>
          <p:nvPr/>
        </p:nvSpPr>
        <p:spPr>
          <a:xfrm>
            <a:off x="5324039" y="2128659"/>
            <a:ext cx="3362203" cy="3662541"/>
          </a:xfrm>
          <a:prstGeom prst="rect">
            <a:avLst/>
          </a:prstGeom>
          <a:noFill/>
        </p:spPr>
        <p:txBody>
          <a:bodyPr wrap="square" rtlCol="0">
            <a:spAutoFit/>
          </a:bodyPr>
          <a:lstStyle/>
          <a:p>
            <a:r>
              <a:rPr lang="en-US" sz="2800" dirty="0">
                <a:solidFill>
                  <a:srgbClr val="002060"/>
                </a:solidFill>
                <a:latin typeface="+mj-lt"/>
              </a:rPr>
              <a:t>East Tennessee </a:t>
            </a:r>
          </a:p>
          <a:p>
            <a:r>
              <a:rPr lang="en-US" sz="2000" dirty="0">
                <a:latin typeface="+mj-lt"/>
              </a:rPr>
              <a:t>Justin Ball </a:t>
            </a:r>
          </a:p>
          <a:p>
            <a:r>
              <a:rPr lang="en-US" sz="2000" i="1" dirty="0">
                <a:solidFill>
                  <a:srgbClr val="C00000"/>
                </a:solidFill>
                <a:latin typeface="+mj-lt"/>
              </a:rPr>
              <a:t>Justin.Ball@tn.gov</a:t>
            </a:r>
          </a:p>
          <a:p>
            <a:r>
              <a:rPr lang="en-US" sz="2000" i="1" dirty="0">
                <a:solidFill>
                  <a:srgbClr val="002060"/>
                </a:solidFill>
                <a:latin typeface="+mj-lt"/>
              </a:rPr>
              <a:t>423-356-1518 </a:t>
            </a:r>
          </a:p>
          <a:p>
            <a:endParaRPr lang="en-US" sz="2400" dirty="0">
              <a:solidFill>
                <a:schemeClr val="tx1">
                  <a:lumMod val="50000"/>
                </a:schemeClr>
              </a:solidFill>
              <a:latin typeface="+mj-lt"/>
            </a:endParaRPr>
          </a:p>
          <a:p>
            <a:r>
              <a:rPr lang="en-US" sz="2800" dirty="0">
                <a:solidFill>
                  <a:srgbClr val="002060"/>
                </a:solidFill>
                <a:latin typeface="+mj-lt"/>
              </a:rPr>
              <a:t>West Tennessee</a:t>
            </a:r>
          </a:p>
          <a:p>
            <a:r>
              <a:rPr lang="en-US" sz="2400" dirty="0">
                <a:latin typeface="+mj-lt"/>
              </a:rPr>
              <a:t>Tim Joyce</a:t>
            </a:r>
          </a:p>
          <a:p>
            <a:r>
              <a:rPr lang="en-US" sz="2400" i="1" dirty="0">
                <a:solidFill>
                  <a:srgbClr val="C00000"/>
                </a:solidFill>
                <a:latin typeface="+mj-lt"/>
              </a:rPr>
              <a:t>Tim.Joyce@tn.gov</a:t>
            </a:r>
          </a:p>
          <a:p>
            <a:r>
              <a:rPr lang="en-US" sz="2400" i="1" dirty="0">
                <a:solidFill>
                  <a:srgbClr val="002060"/>
                </a:solidFill>
                <a:latin typeface="+mj-lt"/>
              </a:rPr>
              <a:t>901-233-4517 </a:t>
            </a:r>
          </a:p>
          <a:p>
            <a:endParaRPr lang="en-US" sz="2000" dirty="0">
              <a:solidFill>
                <a:schemeClr val="tx1">
                  <a:lumMod val="50000"/>
                </a:schemeClr>
              </a:solidFill>
            </a:endParaRPr>
          </a:p>
        </p:txBody>
      </p:sp>
    </p:spTree>
    <p:extLst>
      <p:ext uri="{BB962C8B-B14F-4D97-AF65-F5344CB8AC3E}">
        <p14:creationId xmlns:p14="http://schemas.microsoft.com/office/powerpoint/2010/main" val="385422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6403-C60B-0E39-D43B-F3E032B78CF3}"/>
              </a:ext>
            </a:extLst>
          </p:cNvPr>
          <p:cNvSpPr>
            <a:spLocks noGrp="1"/>
          </p:cNvSpPr>
          <p:nvPr>
            <p:ph type="title"/>
          </p:nvPr>
        </p:nvSpPr>
        <p:spPr/>
        <p:txBody>
          <a:bodyPr/>
          <a:lstStyle/>
          <a:p>
            <a:r>
              <a:rPr lang="en-US" dirty="0"/>
              <a:t>Unclaimed Property </a:t>
            </a:r>
          </a:p>
        </p:txBody>
      </p:sp>
      <p:sp>
        <p:nvSpPr>
          <p:cNvPr id="3" name="Content Placeholder 2">
            <a:extLst>
              <a:ext uri="{FF2B5EF4-FFF2-40B4-BE49-F238E27FC236}">
                <a16:creationId xmlns:a16="http://schemas.microsoft.com/office/drawing/2014/main" id="{7D7714BC-4388-F94A-B504-478AE969F393}"/>
              </a:ext>
            </a:extLst>
          </p:cNvPr>
          <p:cNvSpPr>
            <a:spLocks noGrp="1"/>
          </p:cNvSpPr>
          <p:nvPr>
            <p:ph sz="half" idx="1"/>
          </p:nvPr>
        </p:nvSpPr>
        <p:spPr/>
        <p:txBody>
          <a:bodyPr>
            <a:normAutofit/>
          </a:bodyPr>
          <a:lstStyle/>
          <a:p>
            <a:r>
              <a:rPr lang="en-US" sz="2800" dirty="0"/>
              <a:t>In FY23, we returned $68.7 million to 65,150 claimants. </a:t>
            </a:r>
          </a:p>
          <a:p>
            <a:r>
              <a:rPr lang="en-US" sz="2800" dirty="0"/>
              <a:t>From 2019-2023, we have returned nearly </a:t>
            </a:r>
            <a:r>
              <a:rPr lang="en-US" sz="2800" b="1" dirty="0">
                <a:effectLst>
                  <a:outerShdw blurRad="38100" dist="38100" dir="2700000" algn="tl">
                    <a:srgbClr val="000000">
                      <a:alpha val="43137"/>
                    </a:srgbClr>
                  </a:outerShdw>
                </a:effectLst>
              </a:rPr>
              <a:t>$1.6 million </a:t>
            </a:r>
            <a:r>
              <a:rPr lang="en-US" sz="2800" dirty="0"/>
              <a:t>to local governments. </a:t>
            </a:r>
          </a:p>
        </p:txBody>
      </p:sp>
      <p:pic>
        <p:nvPicPr>
          <p:cNvPr id="5" name="Content Placeholder 4">
            <a:extLst>
              <a:ext uri="{FF2B5EF4-FFF2-40B4-BE49-F238E27FC236}">
                <a16:creationId xmlns:a16="http://schemas.microsoft.com/office/drawing/2014/main" id="{D0C32E34-691B-B50C-1A8D-D71C81C66B58}"/>
              </a:ext>
            </a:extLst>
          </p:cNvPr>
          <p:cNvPicPr>
            <a:picLocks noGrp="1" noChangeAspect="1"/>
          </p:cNvPicPr>
          <p:nvPr>
            <p:ph sz="half" idx="2"/>
          </p:nvPr>
        </p:nvPicPr>
        <p:blipFill>
          <a:blip r:embed="rId2"/>
          <a:stretch>
            <a:fillRect/>
          </a:stretch>
        </p:blipFill>
        <p:spPr>
          <a:xfrm>
            <a:off x="5257800" y="4083320"/>
            <a:ext cx="2895600" cy="2386188"/>
          </a:xfrm>
          <a:prstGeom prst="rect">
            <a:avLst/>
          </a:prstGeom>
          <a:effectLst>
            <a:outerShdw blurRad="50800" dist="38100" dir="2700000" algn="tl" rotWithShape="0">
              <a:prstClr val="black">
                <a:alpha val="40000"/>
              </a:prstClr>
            </a:outerShdw>
          </a:effectLst>
        </p:spPr>
      </p:pic>
      <p:pic>
        <p:nvPicPr>
          <p:cNvPr id="6" name="Picture 5" descr="A group of people holding a sign&#10;&#10;Description automatically generated with medium confidence">
            <a:extLst>
              <a:ext uri="{FF2B5EF4-FFF2-40B4-BE49-F238E27FC236}">
                <a16:creationId xmlns:a16="http://schemas.microsoft.com/office/drawing/2014/main" id="{A8D1F804-0A1B-909D-2784-A2A9FFAF8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866527"/>
            <a:ext cx="2895600" cy="21720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17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B761-5544-9D21-7538-F389BC3039D3}"/>
              </a:ext>
            </a:extLst>
          </p:cNvPr>
          <p:cNvSpPr>
            <a:spLocks noGrp="1"/>
          </p:cNvSpPr>
          <p:nvPr>
            <p:ph type="title"/>
          </p:nvPr>
        </p:nvSpPr>
        <p:spPr/>
        <p:txBody>
          <a:bodyPr/>
          <a:lstStyle/>
          <a:p>
            <a:r>
              <a:rPr lang="en-US" dirty="0"/>
              <a:t>Unclaimed Property </a:t>
            </a:r>
          </a:p>
        </p:txBody>
      </p:sp>
      <p:pic>
        <p:nvPicPr>
          <p:cNvPr id="5" name="Content Placeholder 4" descr="A group of people holding a sign&#10;&#10;Description automatically generated">
            <a:extLst>
              <a:ext uri="{FF2B5EF4-FFF2-40B4-BE49-F238E27FC236}">
                <a16:creationId xmlns:a16="http://schemas.microsoft.com/office/drawing/2014/main" id="{5123044D-EDFA-F203-BA54-35A48A060C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2328987"/>
            <a:ext cx="4267199" cy="3200398"/>
          </a:xfrm>
          <a:effectLst>
            <a:outerShdw blurRad="50800" dist="38100" dir="2700000" algn="tl" rotWithShape="0">
              <a:prstClr val="black">
                <a:alpha val="40000"/>
              </a:prstClr>
            </a:outerShdw>
          </a:effectLst>
        </p:spPr>
      </p:pic>
      <p:pic>
        <p:nvPicPr>
          <p:cNvPr id="9" name="Picture 8" descr="A group of men holding a sign&#10;&#10;Description automatically generated">
            <a:extLst>
              <a:ext uri="{FF2B5EF4-FFF2-40B4-BE49-F238E27FC236}">
                <a16:creationId xmlns:a16="http://schemas.microsoft.com/office/drawing/2014/main" id="{50E18CBF-92E6-EE25-0BD4-C970FA9625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6" t="23333" r="22501" b="12222"/>
          <a:stretch/>
        </p:blipFill>
        <p:spPr>
          <a:xfrm>
            <a:off x="6327519" y="3101719"/>
            <a:ext cx="2620359" cy="1999748"/>
          </a:xfrm>
          <a:prstGeom prst="rect">
            <a:avLst/>
          </a:prstGeom>
          <a:effectLst>
            <a:outerShdw blurRad="50800" dist="38100" dir="2700000" algn="tl" rotWithShape="0">
              <a:prstClr val="black">
                <a:alpha val="40000"/>
              </a:prstClr>
            </a:outerShdw>
          </a:effectLst>
        </p:spPr>
      </p:pic>
      <p:pic>
        <p:nvPicPr>
          <p:cNvPr id="12" name="Picture 11" descr="A few men holding a sign&#10;&#10;Description automatically generated with low confidence">
            <a:extLst>
              <a:ext uri="{FF2B5EF4-FFF2-40B4-BE49-F238E27FC236}">
                <a16:creationId xmlns:a16="http://schemas.microsoft.com/office/drawing/2014/main" id="{33D3C7F4-6551-E52F-CBAA-09F6AC0582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73" t="30001" r="24167" b="8618"/>
          <a:stretch/>
        </p:blipFill>
        <p:spPr>
          <a:xfrm>
            <a:off x="226101" y="3101719"/>
            <a:ext cx="2676572" cy="2178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9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500"/>
                            </p:stCondLst>
                            <p:childTnLst>
                              <p:par>
                                <p:cTn id="12" presetID="31" presetClass="entr" presetSubtype="0" fill="hold" nodeType="after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1CA7-C27B-44FB-85EF-F2CADC2E8EDB}"/>
              </a:ext>
            </a:extLst>
          </p:cNvPr>
          <p:cNvSpPr>
            <a:spLocks noGrp="1"/>
          </p:cNvSpPr>
          <p:nvPr>
            <p:ph type="title"/>
          </p:nvPr>
        </p:nvSpPr>
        <p:spPr/>
        <p:txBody>
          <a:bodyPr>
            <a:normAutofit/>
          </a:bodyPr>
          <a:lstStyle/>
          <a:p>
            <a:r>
              <a:rPr lang="en-US" dirty="0"/>
              <a:t>Length of Service Award Program</a:t>
            </a:r>
          </a:p>
        </p:txBody>
      </p:sp>
      <p:sp>
        <p:nvSpPr>
          <p:cNvPr id="3" name="Content Placeholder 2">
            <a:extLst>
              <a:ext uri="{FF2B5EF4-FFF2-40B4-BE49-F238E27FC236}">
                <a16:creationId xmlns:a16="http://schemas.microsoft.com/office/drawing/2014/main" id="{8AA55F01-E64B-4C6D-80AE-A3437BEBDF7A}"/>
              </a:ext>
            </a:extLst>
          </p:cNvPr>
          <p:cNvSpPr>
            <a:spLocks noGrp="1"/>
          </p:cNvSpPr>
          <p:nvPr>
            <p:ph sz="half" idx="1"/>
          </p:nvPr>
        </p:nvSpPr>
        <p:spPr>
          <a:xfrm>
            <a:off x="477982" y="4267200"/>
            <a:ext cx="8229600" cy="4267200"/>
          </a:xfrm>
        </p:spPr>
        <p:txBody>
          <a:bodyPr>
            <a:normAutofit/>
          </a:bodyPr>
          <a:lstStyle/>
          <a:p>
            <a:r>
              <a:rPr lang="en-US" dirty="0"/>
              <a:t>Created to recruit, retain and reward volunteers providing firefighting and prevention services, emergency medical services, and ambulance services</a:t>
            </a:r>
          </a:p>
          <a:p>
            <a:r>
              <a:rPr lang="en-US" dirty="0"/>
              <a:t>State offers a matching grant of $200 per volunteer, up to $5,000 per participating entity</a:t>
            </a:r>
          </a:p>
          <a:p>
            <a:endParaRPr lang="en-US" dirty="0"/>
          </a:p>
          <a:p>
            <a:pPr marL="0" indent="0">
              <a:buNone/>
            </a:pPr>
            <a:endParaRPr lang="en-US" sz="2000" dirty="0"/>
          </a:p>
          <a:p>
            <a:endParaRPr lang="en-US" dirty="0"/>
          </a:p>
        </p:txBody>
      </p:sp>
      <p:pic>
        <p:nvPicPr>
          <p:cNvPr id="8" name="Content Placeholder 7" descr="A group of people standing in front of a fire truck&#10;&#10;Description automatically generated with medium confidence">
            <a:extLst>
              <a:ext uri="{FF2B5EF4-FFF2-40B4-BE49-F238E27FC236}">
                <a16:creationId xmlns:a16="http://schemas.microsoft.com/office/drawing/2014/main" id="{D8E69945-3A1E-AA99-7831-CF86D40F84A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7245" b="25268"/>
          <a:stretch/>
        </p:blipFill>
        <p:spPr>
          <a:xfrm>
            <a:off x="1676400" y="1879991"/>
            <a:ext cx="6019800" cy="227162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459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1AD3-2ED0-4DE0-A1DC-4DC89200D8F9}"/>
              </a:ext>
            </a:extLst>
          </p:cNvPr>
          <p:cNvSpPr>
            <a:spLocks noGrp="1"/>
          </p:cNvSpPr>
          <p:nvPr>
            <p:ph type="title"/>
          </p:nvPr>
        </p:nvSpPr>
        <p:spPr/>
        <p:txBody>
          <a:bodyPr/>
          <a:lstStyle/>
          <a:p>
            <a:r>
              <a:rPr lang="en-US" dirty="0"/>
              <a:t>Participate in LOSAP</a:t>
            </a:r>
          </a:p>
        </p:txBody>
      </p:sp>
      <p:sp>
        <p:nvSpPr>
          <p:cNvPr id="6" name="Content Placeholder 5">
            <a:extLst>
              <a:ext uri="{FF2B5EF4-FFF2-40B4-BE49-F238E27FC236}">
                <a16:creationId xmlns:a16="http://schemas.microsoft.com/office/drawing/2014/main" id="{DCB2D561-3FF2-47DA-A3A3-A4F6BC519A6D}"/>
              </a:ext>
            </a:extLst>
          </p:cNvPr>
          <p:cNvSpPr>
            <a:spLocks noGrp="1"/>
          </p:cNvSpPr>
          <p:nvPr>
            <p:ph idx="1"/>
          </p:nvPr>
        </p:nvSpPr>
        <p:spPr/>
        <p:txBody>
          <a:bodyPr>
            <a:normAutofit/>
          </a:bodyPr>
          <a:lstStyle/>
          <a:p>
            <a:r>
              <a:rPr lang="en-US" sz="2400" dirty="0"/>
              <a:t>Local governments and other tax-exempt organizations (Eligible Employers) may elect to participate in the plan by passing the appropriate resolutions and participation agreements</a:t>
            </a:r>
          </a:p>
          <a:p>
            <a:r>
              <a:rPr lang="en-US" sz="2400" dirty="0"/>
              <a:t>The Eligible employer will pay a one-time $500 set up fee, and $250 annual maintenance fee</a:t>
            </a:r>
          </a:p>
          <a:p>
            <a:r>
              <a:rPr lang="en-US" sz="2400" dirty="0"/>
              <a:t>Employer may specify an annual contribution amount between $200 and $6000 per volunteer</a:t>
            </a:r>
          </a:p>
          <a:p>
            <a:r>
              <a:rPr lang="en-US" sz="2400" dirty="0"/>
              <a:t>State can match $200 per volunteer</a:t>
            </a:r>
          </a:p>
        </p:txBody>
      </p:sp>
    </p:spTree>
    <p:extLst>
      <p:ext uri="{BB962C8B-B14F-4D97-AF65-F5344CB8AC3E}">
        <p14:creationId xmlns:p14="http://schemas.microsoft.com/office/powerpoint/2010/main" val="38954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0DFB-FC4B-F02C-38BC-26A97E118FA4}"/>
              </a:ext>
            </a:extLst>
          </p:cNvPr>
          <p:cNvSpPr>
            <a:spLocks noGrp="1"/>
          </p:cNvSpPr>
          <p:nvPr>
            <p:ph type="title"/>
          </p:nvPr>
        </p:nvSpPr>
        <p:spPr/>
        <p:txBody>
          <a:bodyPr/>
          <a:lstStyle/>
          <a:p>
            <a:r>
              <a:rPr lang="en-US" dirty="0"/>
              <a:t>Inaugural LOSAP Adopters</a:t>
            </a:r>
          </a:p>
        </p:txBody>
      </p:sp>
      <p:sp>
        <p:nvSpPr>
          <p:cNvPr id="5" name="Content Placeholder 4">
            <a:extLst>
              <a:ext uri="{FF2B5EF4-FFF2-40B4-BE49-F238E27FC236}">
                <a16:creationId xmlns:a16="http://schemas.microsoft.com/office/drawing/2014/main" id="{154DF9E2-DCB9-0540-6CAA-661ABB08F0C8}"/>
              </a:ext>
            </a:extLst>
          </p:cNvPr>
          <p:cNvSpPr>
            <a:spLocks noGrp="1"/>
          </p:cNvSpPr>
          <p:nvPr>
            <p:ph sz="half" idx="1"/>
          </p:nvPr>
        </p:nvSpPr>
        <p:spPr/>
        <p:txBody>
          <a:bodyPr/>
          <a:lstStyle/>
          <a:p>
            <a:pPr algn="l" fontAlgn="base">
              <a:buFont typeface="Arial" panose="020B0604020202020204" pitchFamily="34" charset="0"/>
              <a:buChar char="•"/>
            </a:pPr>
            <a:r>
              <a:rPr lang="en-US" b="0" i="0" dirty="0">
                <a:effectLst/>
                <a:latin typeface="+mj-lt"/>
              </a:rPr>
              <a:t>Roane County </a:t>
            </a:r>
          </a:p>
          <a:p>
            <a:pPr algn="l" fontAlgn="base">
              <a:buFont typeface="Arial" panose="020B0604020202020204" pitchFamily="34" charset="0"/>
              <a:buChar char="•"/>
            </a:pPr>
            <a:r>
              <a:rPr lang="en-US" b="0" i="0" dirty="0">
                <a:effectLst/>
                <a:latin typeface="+mj-lt"/>
              </a:rPr>
              <a:t>Town of Centertown </a:t>
            </a:r>
          </a:p>
          <a:p>
            <a:pPr algn="l" fontAlgn="base">
              <a:buFont typeface="Arial" panose="020B0604020202020204" pitchFamily="34" charset="0"/>
              <a:buChar char="•"/>
            </a:pPr>
            <a:r>
              <a:rPr lang="en-US" b="0" i="0" dirty="0">
                <a:effectLst/>
                <a:latin typeface="+mj-lt"/>
              </a:rPr>
              <a:t>City of Niota</a:t>
            </a:r>
          </a:p>
          <a:p>
            <a:pPr algn="l" fontAlgn="base">
              <a:buFont typeface="Arial" panose="020B0604020202020204" pitchFamily="34" charset="0"/>
              <a:buChar char="•"/>
            </a:pPr>
            <a:r>
              <a:rPr lang="en-US" b="0" i="0" dirty="0">
                <a:effectLst/>
                <a:latin typeface="+mj-lt"/>
              </a:rPr>
              <a:t>Volunteer Fire Department of Seymour</a:t>
            </a:r>
          </a:p>
          <a:p>
            <a:pPr algn="l" fontAlgn="base">
              <a:buFont typeface="Arial" panose="020B0604020202020204" pitchFamily="34" charset="0"/>
              <a:buChar char="•"/>
            </a:pPr>
            <a:r>
              <a:rPr lang="en-US" b="0" i="0" dirty="0">
                <a:effectLst/>
                <a:latin typeface="+mj-lt"/>
              </a:rPr>
              <a:t>Anderson County</a:t>
            </a:r>
          </a:p>
          <a:p>
            <a:pPr algn="l" fontAlgn="base">
              <a:buFont typeface="Arial" panose="020B0604020202020204" pitchFamily="34" charset="0"/>
              <a:buChar char="•"/>
            </a:pPr>
            <a:endParaRPr lang="en-US" dirty="0">
              <a:latin typeface="+mj-lt"/>
            </a:endParaRPr>
          </a:p>
          <a:p>
            <a:pPr marL="0" indent="0" algn="l" fontAlgn="base">
              <a:buNone/>
            </a:pPr>
            <a:r>
              <a:rPr lang="en-US" b="0" i="0" dirty="0">
                <a:effectLst/>
                <a:latin typeface="+mj-lt"/>
              </a:rPr>
              <a:t>Initial contributions of $35,000 for 76 eligible volunteers</a:t>
            </a:r>
          </a:p>
          <a:p>
            <a:endParaRPr lang="en-US" dirty="0">
              <a:latin typeface="+mj-lt"/>
            </a:endParaRPr>
          </a:p>
        </p:txBody>
      </p:sp>
      <p:graphicFrame>
        <p:nvGraphicFramePr>
          <p:cNvPr id="10" name="Content Placeholder 9">
            <a:extLst>
              <a:ext uri="{FF2B5EF4-FFF2-40B4-BE49-F238E27FC236}">
                <a16:creationId xmlns:a16="http://schemas.microsoft.com/office/drawing/2014/main" id="{B2538B37-9A5D-A33F-9A1E-501A11DC1F4B}"/>
              </a:ext>
            </a:extLst>
          </p:cNvPr>
          <p:cNvGraphicFramePr>
            <a:graphicFrameLocks noGrp="1"/>
          </p:cNvGraphicFramePr>
          <p:nvPr>
            <p:ph sz="half" idx="2"/>
            <p:extLst>
              <p:ext uri="{D42A27DB-BD31-4B8C-83A1-F6EECF244321}">
                <p14:modId xmlns:p14="http://schemas.microsoft.com/office/powerpoint/2010/main" val="2519562249"/>
              </p:ext>
            </p:extLst>
          </p:nvPr>
        </p:nvGraphicFramePr>
        <p:xfrm>
          <a:off x="4648200" y="1905000"/>
          <a:ext cx="40386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9772EA62-B97A-C238-EE44-C282901596D7}"/>
              </a:ext>
            </a:extLst>
          </p:cNvPr>
          <p:cNvSpPr txBox="1"/>
          <p:nvPr/>
        </p:nvSpPr>
        <p:spPr>
          <a:xfrm>
            <a:off x="6019800" y="3276600"/>
            <a:ext cx="146685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$35,000</a:t>
            </a:r>
          </a:p>
        </p:txBody>
      </p:sp>
    </p:spTree>
    <p:extLst>
      <p:ext uri="{BB962C8B-B14F-4D97-AF65-F5344CB8AC3E}">
        <p14:creationId xmlns:p14="http://schemas.microsoft.com/office/powerpoint/2010/main" val="591369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87" y="1219200"/>
            <a:ext cx="8229600" cy="444645"/>
          </a:xfrm>
        </p:spPr>
        <p:txBody>
          <a:bodyPr>
            <a:noAutofit/>
          </a:bodyPr>
          <a:lstStyle/>
          <a:p>
            <a:pPr algn="ctr"/>
            <a:r>
              <a:rPr lang="en-US" dirty="0"/>
              <a:t>What is RetireReadyTN? </a:t>
            </a:r>
          </a:p>
        </p:txBody>
      </p:sp>
      <p:sp>
        <p:nvSpPr>
          <p:cNvPr id="3" name="Content Placeholder 2"/>
          <p:cNvSpPr>
            <a:spLocks noGrp="1"/>
          </p:cNvSpPr>
          <p:nvPr>
            <p:ph idx="1"/>
          </p:nvPr>
        </p:nvSpPr>
        <p:spPr>
          <a:xfrm>
            <a:off x="470487" y="1981200"/>
            <a:ext cx="8331869" cy="1611534"/>
          </a:xfrm>
        </p:spPr>
        <p:txBody>
          <a:bodyPr>
            <a:noAutofit/>
          </a:bodyPr>
          <a:lstStyle/>
          <a:p>
            <a:pPr marL="0" indent="0">
              <a:spcBef>
                <a:spcPts val="480"/>
              </a:spcBef>
              <a:spcAft>
                <a:spcPts val="600"/>
              </a:spcAft>
              <a:buNone/>
            </a:pPr>
            <a:r>
              <a:rPr lang="en-US" sz="2000" dirty="0"/>
              <a:t>RetireReadyTN is the state's retirement program, combining the strengths of a defined benefit plan provided by the Tennessee Consolidated Retirement System, 401(k) and 457(b) plans through services provided by Empower Retirement, and retirement readiness education. We strive to empower public employees to take actionable steps toward preparing for the future.</a:t>
            </a:r>
          </a:p>
        </p:txBody>
      </p:sp>
      <p:sp>
        <p:nvSpPr>
          <p:cNvPr id="9" name="Slide Number Placeholder 8"/>
          <p:cNvSpPr>
            <a:spLocks noGrp="1"/>
          </p:cNvSpPr>
          <p:nvPr>
            <p:ph type="sldNum" sz="quarter" idx="12"/>
          </p:nvPr>
        </p:nvSpPr>
        <p:spPr>
          <a:xfrm>
            <a:off x="8276545" y="6356352"/>
            <a:ext cx="410257" cy="365125"/>
          </a:xfrm>
          <a:prstGeom prst="rect">
            <a:avLst/>
          </a:prstGeom>
        </p:spPr>
        <p:txBody>
          <a:bodyPr lIns="68580" tIns="34290" rIns="68580" bIns="34290" anchor="b" anchorCtr="0"/>
          <a:lstStyle>
            <a:defPPr>
              <a:defRPr lang="en-US"/>
            </a:defPPr>
            <a:lvl1pPr marL="0" algn="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4C43BBE3-B0AB-447A-A0EA-7FFB53072335}" type="slidenum">
              <a:rPr lang="en-US" smtClean="0">
                <a:solidFill>
                  <a:srgbClr val="3F3F3F"/>
                </a:solidFill>
              </a:rPr>
              <a:pPr/>
              <a:t>9</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227" y="4114800"/>
            <a:ext cx="3944120" cy="2307341"/>
          </a:xfrm>
          <a:prstGeom prst="rect">
            <a:avLst/>
          </a:prstGeom>
        </p:spPr>
      </p:pic>
    </p:spTree>
    <p:extLst>
      <p:ext uri="{BB962C8B-B14F-4D97-AF65-F5344CB8AC3E}">
        <p14:creationId xmlns:p14="http://schemas.microsoft.com/office/powerpoint/2010/main" val="3238509841"/>
      </p:ext>
    </p:extLst>
  </p:cSld>
  <p:clrMapOvr>
    <a:masterClrMapping/>
  </p:clrMapOvr>
</p:sld>
</file>

<file path=ppt/theme/theme1.xml><?xml version="1.0" encoding="utf-8"?>
<a:theme xmlns:a="http://schemas.openxmlformats.org/drawingml/2006/main" name="Treasury template_for TB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Treasury template_for TBR</Template>
  <TotalTime>1590</TotalTime>
  <Words>2244</Words>
  <Application>Microsoft Office PowerPoint</Application>
  <PresentationFormat>On-screen Show (4:3)</PresentationFormat>
  <Paragraphs>331</Paragraphs>
  <Slides>35</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Georgia</vt:lpstr>
      <vt:lpstr>Times New Roman</vt:lpstr>
      <vt:lpstr>Trebuchet MS</vt:lpstr>
      <vt:lpstr>Treasury template_for TBR</vt:lpstr>
      <vt:lpstr>Treasury Serves You</vt:lpstr>
      <vt:lpstr>Local Government Investment Pool </vt:lpstr>
      <vt:lpstr>LGIP Earnings</vt:lpstr>
      <vt:lpstr>Unclaimed Property </vt:lpstr>
      <vt:lpstr>Unclaimed Property </vt:lpstr>
      <vt:lpstr>Length of Service Award Program</vt:lpstr>
      <vt:lpstr>Participate in LOSAP</vt:lpstr>
      <vt:lpstr>Inaugural LOSAP Adopters</vt:lpstr>
      <vt:lpstr>What is RetireReadyTN? </vt:lpstr>
      <vt:lpstr>TCRS Funding and Strength</vt:lpstr>
      <vt:lpstr>Retirement Plans for Political Subdivisions</vt:lpstr>
      <vt:lpstr>Political Subdivision 401(k)/457(b) Adoptions</vt:lpstr>
      <vt:lpstr>Hybrid Plan turns 10!</vt:lpstr>
      <vt:lpstr>Hybrid Plan Participation </vt:lpstr>
      <vt:lpstr>Projected Savings since 2014</vt:lpstr>
      <vt:lpstr>Retirement Readiness Education </vt:lpstr>
      <vt:lpstr>Lifetime Income Score</vt:lpstr>
      <vt:lpstr>One-on-one counseling</vt:lpstr>
      <vt:lpstr>Retirement Education and Resources</vt:lpstr>
      <vt:lpstr>Schedule a meeting with  a RetireReadyTN Plan Advisor</vt:lpstr>
      <vt:lpstr>PowerPoint Presentation</vt:lpstr>
      <vt:lpstr>2024 Legislative Updates </vt:lpstr>
      <vt:lpstr>Return to Work</vt:lpstr>
      <vt:lpstr>Comparison of Return-to-Work Programs (No Reduction in Retirement Benefits)</vt:lpstr>
      <vt:lpstr>Comparison of Return-to-Work Programs (30% Reduction in Retirement Benefits)</vt:lpstr>
      <vt:lpstr>Return to Work Program Statistics</vt:lpstr>
      <vt:lpstr>Hazardous Duty Supplemental Benefit</vt:lpstr>
      <vt:lpstr>Hazardous Duty Supplemental Benefit</vt:lpstr>
      <vt:lpstr>Hazardous Duty Supplemental Benefit</vt:lpstr>
      <vt:lpstr>Hazardous Duty Supplemental Benefit</vt:lpstr>
      <vt:lpstr>How to Adopt HDS</vt:lpstr>
      <vt:lpstr>New Law: Board Member Participation</vt:lpstr>
      <vt:lpstr>Important Notes on  Board Member Participation</vt:lpstr>
      <vt:lpstr>457(b) Roth Contributions</vt:lpstr>
      <vt:lpstr>Treasury Outreach Team</vt:lpstr>
    </vt:vector>
  </TitlesOfParts>
  <Company>State of Tennessee, Treasury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Johnson</dc:creator>
  <cp:lastModifiedBy>Shelli King</cp:lastModifiedBy>
  <cp:revision>19</cp:revision>
  <dcterms:created xsi:type="dcterms:W3CDTF">2017-11-20T14:38:11Z</dcterms:created>
  <dcterms:modified xsi:type="dcterms:W3CDTF">2024-05-24T19:19:48Z</dcterms:modified>
</cp:coreProperties>
</file>